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Merriweather" panose="00000500000000000000" pitchFamily="2" charset="0"/>
      <p:regular r:id="rId20"/>
      <p:bold r:id="rId21"/>
      <p:italic r:id="rId22"/>
      <p:boldItalic r:id="rId23"/>
    </p:embeddedFont>
    <p:embeddedFont>
      <p:font typeface="Merriweather ExtraBold" panose="020B0604020202020204" charset="0"/>
      <p:bold r:id="rId24"/>
      <p:boldItalic r:id="rId25"/>
    </p:embeddedFont>
    <p:embeddedFont>
      <p:font typeface="Merriweather SemiBold" panose="020B0604020202020204" charset="0"/>
      <p:regular r:id="rId26"/>
      <p:bold r:id="rId27"/>
      <p:italic r:id="rId28"/>
      <p:boldItalic r:id="rId29"/>
    </p:embeddedFont>
    <p:embeddedFont>
      <p:font typeface="Montserrat" panose="00000500000000000000" pitchFamily="2" charset="0"/>
      <p:regular r:id="rId30"/>
      <p:bold r:id="rId31"/>
      <p:italic r:id="rId32"/>
      <p:boldItalic r:id="rId33"/>
    </p:embeddedFont>
    <p:embeddedFont>
      <p:font typeface="Montserrat Medium" panose="00000600000000000000" pitchFamily="2" charset="0"/>
      <p:regular r:id="rId34"/>
      <p:bold r:id="rId35"/>
      <p:italic r:id="rId36"/>
      <p:boldItalic r:id="rId37"/>
    </p:embeddedFont>
    <p:embeddedFont>
      <p:font typeface="Montserrat SemiBold" panose="00000700000000000000" pitchFamily="2" charset="0"/>
      <p:regular r:id="rId38"/>
      <p:bold r:id="rId39"/>
      <p:italic r:id="rId40"/>
      <p:boldItalic r:id="rId41"/>
    </p:embeddedFont>
    <p:embeddedFont>
      <p:font typeface="Roboto" panose="02000000000000000000" pitchFamily="2" charset="0"/>
      <p:regular r:id="rId42"/>
      <p:bold r:id="rId43"/>
      <p:italic r:id="rId44"/>
      <p:boldItalic r:id="rId45"/>
    </p:embeddedFont>
    <p:embeddedFont>
      <p:font typeface="Roboto Black" panose="02000000000000000000" pitchFamily="2" charset="0"/>
      <p:bold r:id="rId46"/>
      <p:boldItalic r:id="rId47"/>
    </p:embeddedFont>
    <p:embeddedFont>
      <p:font typeface="Roboto ExtraBold" panose="020B0604020202020204" charset="0"/>
      <p:bold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5D1B8F-65F1-4074-9F5A-D477D2123F28}">
  <a:tblStyle styleId="{795D1B8F-65F1-4074-9F5A-D477D2123F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8E09D01-F741-4818-8E41-E57B330FE15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font" Target="fonts/font28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0.fntdata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font" Target="fonts/font26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font" Target="fonts/font29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font" Target="fonts/font27.fntdata"/><Relationship Id="rId20" Type="http://schemas.openxmlformats.org/officeDocument/2006/relationships/font" Target="fonts/font1.fntdata"/><Relationship Id="rId41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openxmlformats.org/officeDocument/2006/relationships/font" Target="fonts/font30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36cb8c6d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336cb8c6d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36cb8c6d59_4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36cb8c6d59_4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36cb8c6d59_2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36cb8c6d59_2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36cb8c6d59_2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36cb8c6d59_2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36cb8c6d59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36cb8c6d59_2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36cb8c6d59_3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36cb8c6d59_3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de95a381e3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de95a381e3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36cb8c6d59_3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36cb8c6d59_3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36cb8c6d59_4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36cb8c6d59_4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25fc6f885e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25fc6f885e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36cb8c6d5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36cb8c6d5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6cb8c6d59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36cb8c6d59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36cb8c6d59_3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36cb8c6d59_3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36cb8c6d59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36cb8c6d59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36cb8c6d59_2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36cb8c6d59_2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36cb8c6d59_2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36cb8c6d59_2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36cb8c6d59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36cb8c6d59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1577992"/>
            <a:ext cx="4487400" cy="155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135908"/>
            <a:ext cx="44874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20000" y="217962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3378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6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096600"/>
            <a:ext cx="7713600" cy="3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 txBox="1">
            <a:spLocks noGrp="1"/>
          </p:cNvSpPr>
          <p:nvPr>
            <p:ph type="ctrTitle"/>
          </p:nvPr>
        </p:nvSpPr>
        <p:spPr>
          <a:xfrm>
            <a:off x="715100" y="1577992"/>
            <a:ext cx="4487400" cy="155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74E13"/>
                </a:solidFill>
              </a:rPr>
              <a:t>EcoSortAI</a:t>
            </a:r>
            <a:endParaRPr>
              <a:solidFill>
                <a:srgbClr val="274E13"/>
              </a:solidFill>
            </a:endParaRPr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1"/>
          </p:nvPr>
        </p:nvSpPr>
        <p:spPr>
          <a:xfrm>
            <a:off x="715100" y="3135900"/>
            <a:ext cx="48570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Terobosan Cerdas dalam Penyortiran Sampah Otomatis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3"/>
          <p:cNvSpPr txBox="1"/>
          <p:nvPr/>
        </p:nvSpPr>
        <p:spPr>
          <a:xfrm>
            <a:off x="2449950" y="4485775"/>
            <a:ext cx="4244100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Capstone Project - </a:t>
            </a: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LAI25-SM011 </a:t>
            </a:r>
            <a:endParaRPr sz="1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" name="Google Shape;47;p13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13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13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13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13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87875" y="1577988"/>
            <a:ext cx="2418550" cy="241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9" name="Google Shape;209;p22"/>
          <p:cNvCxnSpPr>
            <a:stCxn id="210" idx="6"/>
            <a:endCxn id="211" idx="2"/>
          </p:cNvCxnSpPr>
          <p:nvPr/>
        </p:nvCxnSpPr>
        <p:spPr>
          <a:xfrm>
            <a:off x="1784653" y="3284382"/>
            <a:ext cx="6038700" cy="2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2" name="Google Shape;212;p22"/>
          <p:cNvCxnSpPr>
            <a:stCxn id="213" idx="6"/>
            <a:endCxn id="214" idx="2"/>
          </p:cNvCxnSpPr>
          <p:nvPr/>
        </p:nvCxnSpPr>
        <p:spPr>
          <a:xfrm>
            <a:off x="2854128" y="1400507"/>
            <a:ext cx="4515000" cy="4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22"/>
          <p:cNvSpPr txBox="1">
            <a:spLocks noGrp="1"/>
          </p:cNvSpPr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Keterangan Alur Kerja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16" name="Google Shape;216;p22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p22"/>
          <p:cNvSpPr/>
          <p:nvPr/>
        </p:nvSpPr>
        <p:spPr>
          <a:xfrm>
            <a:off x="1223051" y="1811175"/>
            <a:ext cx="3000000" cy="3543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Pengambilan Gambar</a:t>
            </a:r>
            <a:endParaRPr b="1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8" name="Google Shape;218;p22"/>
          <p:cNvSpPr txBox="1"/>
          <p:nvPr/>
        </p:nvSpPr>
        <p:spPr>
          <a:xfrm flipH="1">
            <a:off x="1620398" y="2061637"/>
            <a:ext cx="2176800" cy="661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Gambar sampah diambil melalui kamera secara real-time pada aplikasi.</a:t>
            </a:r>
            <a:endParaRPr sz="12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19" name="Google Shape;219;p22"/>
          <p:cNvSpPr/>
          <p:nvPr/>
        </p:nvSpPr>
        <p:spPr>
          <a:xfrm>
            <a:off x="6527332" y="1811175"/>
            <a:ext cx="1741200" cy="3543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Preprocessing</a:t>
            </a:r>
            <a:endParaRPr b="1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0" name="Google Shape;220;p22"/>
          <p:cNvSpPr txBox="1"/>
          <p:nvPr/>
        </p:nvSpPr>
        <p:spPr>
          <a:xfrm flipH="1">
            <a:off x="4620346" y="2084575"/>
            <a:ext cx="3734062" cy="705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Gambar disesuaikan ukurannya, dinormalisasi, dan (opsional) di-augmentasi untuk meningkatkan keragaman data.</a:t>
            </a:r>
            <a:endParaRPr sz="12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1" name="Google Shape;221;p22"/>
          <p:cNvSpPr/>
          <p:nvPr/>
        </p:nvSpPr>
        <p:spPr>
          <a:xfrm>
            <a:off x="491650" y="3635825"/>
            <a:ext cx="2024400" cy="3543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Proses Klasifikasi</a:t>
            </a:r>
            <a:endParaRPr b="1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2" name="Google Shape;222;p22"/>
          <p:cNvSpPr txBox="1"/>
          <p:nvPr/>
        </p:nvSpPr>
        <p:spPr>
          <a:xfrm flipH="1">
            <a:off x="491653" y="3922600"/>
            <a:ext cx="4678658" cy="860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Gambar yang telah diproses diberikan ke model VGG16 yang telah ditransfer dan di-fine-tune untuk mengklasifikasikan jenis sampah ("</a:t>
            </a:r>
            <a:r>
              <a:rPr lang="en" sz="1200" b="1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Anorganik Daur Ulang", "Anorganik Tidak Daur Ulang", "Organik", dan “B3”).</a:t>
            </a:r>
            <a:endParaRPr sz="1200" b="1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3" name="Google Shape;223;p22"/>
          <p:cNvSpPr/>
          <p:nvPr/>
        </p:nvSpPr>
        <p:spPr>
          <a:xfrm>
            <a:off x="6375600" y="3664500"/>
            <a:ext cx="2432700" cy="3543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Output Dashboard</a:t>
            </a:r>
            <a:endParaRPr b="1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4" name="Google Shape;224;p22"/>
          <p:cNvSpPr txBox="1"/>
          <p:nvPr/>
        </p:nvSpPr>
        <p:spPr>
          <a:xfrm flipH="1">
            <a:off x="5362222" y="3893975"/>
            <a:ext cx="3446203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Hasil klasifikasi disajikan secara langsung pada aplikasi web berbasis Streamlit, memudahkan monitoring dan evaluasi secara real-time oleh para stakeholder.</a:t>
            </a:r>
            <a:endParaRPr sz="12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13" name="Google Shape;213;p22"/>
          <p:cNvSpPr/>
          <p:nvPr/>
        </p:nvSpPr>
        <p:spPr>
          <a:xfrm>
            <a:off x="2292528" y="1119707"/>
            <a:ext cx="561600" cy="5616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14" name="Google Shape;214;p22"/>
          <p:cNvSpPr/>
          <p:nvPr/>
        </p:nvSpPr>
        <p:spPr>
          <a:xfrm>
            <a:off x="7369203" y="1162032"/>
            <a:ext cx="561600" cy="5616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10" name="Google Shape;210;p22"/>
          <p:cNvSpPr/>
          <p:nvPr/>
        </p:nvSpPr>
        <p:spPr>
          <a:xfrm>
            <a:off x="1223053" y="3003582"/>
            <a:ext cx="561600" cy="5616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11" name="Google Shape;211;p22"/>
          <p:cNvSpPr/>
          <p:nvPr/>
        </p:nvSpPr>
        <p:spPr>
          <a:xfrm>
            <a:off x="7823228" y="3032257"/>
            <a:ext cx="561600" cy="5616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225" name="Google Shape;225;p22"/>
          <p:cNvGrpSpPr/>
          <p:nvPr/>
        </p:nvGrpSpPr>
        <p:grpSpPr>
          <a:xfrm>
            <a:off x="1332395" y="3123313"/>
            <a:ext cx="342900" cy="322135"/>
            <a:chOff x="4813363" y="2719101"/>
            <a:chExt cx="342900" cy="322135"/>
          </a:xfrm>
        </p:grpSpPr>
        <p:sp>
          <p:nvSpPr>
            <p:cNvPr id="226" name="Google Shape;226;p22"/>
            <p:cNvSpPr/>
            <p:nvPr/>
          </p:nvSpPr>
          <p:spPr>
            <a:xfrm>
              <a:off x="4813363" y="2719101"/>
              <a:ext cx="342900" cy="322135"/>
            </a:xfrm>
            <a:custGeom>
              <a:avLst/>
              <a:gdLst/>
              <a:ahLst/>
              <a:cxnLst/>
              <a:rect l="l" t="t" r="r" b="b"/>
              <a:pathLst>
                <a:path w="342900" h="322135" extrusionOk="0">
                  <a:moveTo>
                    <a:pt x="325374" y="153448"/>
                  </a:moveTo>
                  <a:lnTo>
                    <a:pt x="311658" y="150686"/>
                  </a:lnTo>
                  <a:lnTo>
                    <a:pt x="311658" y="140208"/>
                  </a:lnTo>
                  <a:cubicBezTo>
                    <a:pt x="311658" y="62865"/>
                    <a:pt x="248793" y="0"/>
                    <a:pt x="171450" y="0"/>
                  </a:cubicBezTo>
                  <a:cubicBezTo>
                    <a:pt x="94107" y="0"/>
                    <a:pt x="31242" y="62960"/>
                    <a:pt x="31242" y="140208"/>
                  </a:cubicBezTo>
                  <a:lnTo>
                    <a:pt x="31242" y="150686"/>
                  </a:lnTo>
                  <a:lnTo>
                    <a:pt x="17526" y="153448"/>
                  </a:lnTo>
                  <a:cubicBezTo>
                    <a:pt x="7429" y="155448"/>
                    <a:pt x="0" y="164497"/>
                    <a:pt x="0" y="174784"/>
                  </a:cubicBezTo>
                  <a:lnTo>
                    <a:pt x="0" y="240982"/>
                  </a:lnTo>
                  <a:cubicBezTo>
                    <a:pt x="0" y="251365"/>
                    <a:pt x="7334" y="260318"/>
                    <a:pt x="17526" y="262319"/>
                  </a:cubicBezTo>
                  <a:lnTo>
                    <a:pt x="31242" y="265081"/>
                  </a:lnTo>
                  <a:lnTo>
                    <a:pt x="31242" y="280321"/>
                  </a:lnTo>
                  <a:cubicBezTo>
                    <a:pt x="31242" y="303371"/>
                    <a:pt x="50006" y="322136"/>
                    <a:pt x="73057" y="322136"/>
                  </a:cubicBezTo>
                  <a:lnTo>
                    <a:pt x="124682" y="322136"/>
                  </a:lnTo>
                  <a:cubicBezTo>
                    <a:pt x="127445" y="322136"/>
                    <a:pt x="129731" y="319850"/>
                    <a:pt x="129731" y="317087"/>
                  </a:cubicBezTo>
                  <a:cubicBezTo>
                    <a:pt x="129731" y="314325"/>
                    <a:pt x="127445" y="312039"/>
                    <a:pt x="124682" y="312039"/>
                  </a:cubicBezTo>
                  <a:lnTo>
                    <a:pt x="73057" y="312039"/>
                  </a:lnTo>
                  <a:cubicBezTo>
                    <a:pt x="55531" y="312039"/>
                    <a:pt x="41243" y="297752"/>
                    <a:pt x="41243" y="280225"/>
                  </a:cubicBezTo>
                  <a:lnTo>
                    <a:pt x="41243" y="266986"/>
                  </a:lnTo>
                  <a:lnTo>
                    <a:pt x="52007" y="269177"/>
                  </a:lnTo>
                  <a:lnTo>
                    <a:pt x="52007" y="279559"/>
                  </a:lnTo>
                  <a:cubicBezTo>
                    <a:pt x="52007" y="291560"/>
                    <a:pt x="61817" y="301371"/>
                    <a:pt x="73819" y="301371"/>
                  </a:cubicBezTo>
                  <a:lnTo>
                    <a:pt x="109061" y="301371"/>
                  </a:lnTo>
                  <a:cubicBezTo>
                    <a:pt x="116110" y="301371"/>
                    <a:pt x="122396" y="297466"/>
                    <a:pt x="125540" y="291179"/>
                  </a:cubicBezTo>
                  <a:lnTo>
                    <a:pt x="128492" y="285179"/>
                  </a:lnTo>
                  <a:cubicBezTo>
                    <a:pt x="129921" y="282321"/>
                    <a:pt x="132779" y="280511"/>
                    <a:pt x="136017" y="280511"/>
                  </a:cubicBezTo>
                  <a:lnTo>
                    <a:pt x="152591" y="280511"/>
                  </a:lnTo>
                  <a:cubicBezTo>
                    <a:pt x="159067" y="280511"/>
                    <a:pt x="164306" y="285750"/>
                    <a:pt x="164306" y="292227"/>
                  </a:cubicBezTo>
                  <a:lnTo>
                    <a:pt x="164306" y="300323"/>
                  </a:lnTo>
                  <a:cubicBezTo>
                    <a:pt x="164306" y="306800"/>
                    <a:pt x="159067" y="312039"/>
                    <a:pt x="152591" y="312039"/>
                  </a:cubicBezTo>
                  <a:lnTo>
                    <a:pt x="148781" y="312039"/>
                  </a:lnTo>
                  <a:cubicBezTo>
                    <a:pt x="146018" y="312039"/>
                    <a:pt x="143732" y="314325"/>
                    <a:pt x="143732" y="317087"/>
                  </a:cubicBezTo>
                  <a:cubicBezTo>
                    <a:pt x="143732" y="319850"/>
                    <a:pt x="146018" y="322136"/>
                    <a:pt x="148781" y="322136"/>
                  </a:cubicBezTo>
                  <a:lnTo>
                    <a:pt x="152591" y="322136"/>
                  </a:lnTo>
                  <a:cubicBezTo>
                    <a:pt x="164592" y="322136"/>
                    <a:pt x="174403" y="312325"/>
                    <a:pt x="174403" y="300323"/>
                  </a:cubicBezTo>
                  <a:lnTo>
                    <a:pt x="174403" y="292227"/>
                  </a:lnTo>
                  <a:cubicBezTo>
                    <a:pt x="174403" y="280225"/>
                    <a:pt x="164592" y="270415"/>
                    <a:pt x="152591" y="270415"/>
                  </a:cubicBezTo>
                  <a:lnTo>
                    <a:pt x="136017" y="270415"/>
                  </a:lnTo>
                  <a:cubicBezTo>
                    <a:pt x="128969" y="270415"/>
                    <a:pt x="122682" y="274320"/>
                    <a:pt x="119539" y="280607"/>
                  </a:cubicBezTo>
                  <a:lnTo>
                    <a:pt x="116491" y="286607"/>
                  </a:lnTo>
                  <a:cubicBezTo>
                    <a:pt x="115062" y="289465"/>
                    <a:pt x="112204" y="291275"/>
                    <a:pt x="108966" y="291275"/>
                  </a:cubicBezTo>
                  <a:lnTo>
                    <a:pt x="73724" y="291275"/>
                  </a:lnTo>
                  <a:cubicBezTo>
                    <a:pt x="67342" y="291275"/>
                    <a:pt x="62103" y="286036"/>
                    <a:pt x="62008" y="279654"/>
                  </a:cubicBezTo>
                  <a:cubicBezTo>
                    <a:pt x="63627" y="280225"/>
                    <a:pt x="65246" y="280511"/>
                    <a:pt x="67056" y="280511"/>
                  </a:cubicBezTo>
                  <a:lnTo>
                    <a:pt x="78200" y="280511"/>
                  </a:lnTo>
                  <a:cubicBezTo>
                    <a:pt x="86487" y="280511"/>
                    <a:pt x="93250" y="273748"/>
                    <a:pt x="93250" y="265462"/>
                  </a:cubicBezTo>
                  <a:lnTo>
                    <a:pt x="93250" y="150304"/>
                  </a:lnTo>
                  <a:cubicBezTo>
                    <a:pt x="93250" y="142018"/>
                    <a:pt x="86487" y="135255"/>
                    <a:pt x="78200" y="135255"/>
                  </a:cubicBezTo>
                  <a:lnTo>
                    <a:pt x="67056" y="135255"/>
                  </a:lnTo>
                  <a:cubicBezTo>
                    <a:pt x="65342" y="135255"/>
                    <a:pt x="63627" y="135541"/>
                    <a:pt x="62103" y="136112"/>
                  </a:cubicBezTo>
                  <a:cubicBezTo>
                    <a:pt x="63056" y="109633"/>
                    <a:pt x="73533" y="84582"/>
                    <a:pt x="91821" y="65246"/>
                  </a:cubicBezTo>
                  <a:cubicBezTo>
                    <a:pt x="93726" y="63246"/>
                    <a:pt x="93631" y="60007"/>
                    <a:pt x="91631" y="58102"/>
                  </a:cubicBezTo>
                  <a:cubicBezTo>
                    <a:pt x="89630" y="56198"/>
                    <a:pt x="86392" y="56293"/>
                    <a:pt x="84487" y="58293"/>
                  </a:cubicBezTo>
                  <a:cubicBezTo>
                    <a:pt x="63532" y="80581"/>
                    <a:pt x="51911" y="109633"/>
                    <a:pt x="51911" y="140303"/>
                  </a:cubicBezTo>
                  <a:lnTo>
                    <a:pt x="51911" y="146590"/>
                  </a:lnTo>
                  <a:lnTo>
                    <a:pt x="41148" y="148780"/>
                  </a:lnTo>
                  <a:lnTo>
                    <a:pt x="41148" y="140303"/>
                  </a:lnTo>
                  <a:cubicBezTo>
                    <a:pt x="41148" y="68485"/>
                    <a:pt x="99536" y="10096"/>
                    <a:pt x="171355" y="10096"/>
                  </a:cubicBezTo>
                  <a:cubicBezTo>
                    <a:pt x="243173" y="10096"/>
                    <a:pt x="301562" y="68485"/>
                    <a:pt x="301562" y="140303"/>
                  </a:cubicBezTo>
                  <a:lnTo>
                    <a:pt x="301562" y="148780"/>
                  </a:lnTo>
                  <a:lnTo>
                    <a:pt x="290798" y="146590"/>
                  </a:lnTo>
                  <a:lnTo>
                    <a:pt x="290798" y="140303"/>
                  </a:lnTo>
                  <a:cubicBezTo>
                    <a:pt x="290798" y="74486"/>
                    <a:pt x="237172" y="20860"/>
                    <a:pt x="171355" y="20860"/>
                  </a:cubicBezTo>
                  <a:cubicBezTo>
                    <a:pt x="146971" y="20860"/>
                    <a:pt x="123444" y="28194"/>
                    <a:pt x="103442" y="42005"/>
                  </a:cubicBezTo>
                  <a:cubicBezTo>
                    <a:pt x="101156" y="43624"/>
                    <a:pt x="100584" y="46672"/>
                    <a:pt x="102203" y="48958"/>
                  </a:cubicBezTo>
                  <a:cubicBezTo>
                    <a:pt x="103823" y="51244"/>
                    <a:pt x="106871" y="51816"/>
                    <a:pt x="109157" y="50197"/>
                  </a:cubicBezTo>
                  <a:cubicBezTo>
                    <a:pt x="127445" y="37528"/>
                    <a:pt x="148971" y="30861"/>
                    <a:pt x="171355" y="30861"/>
                  </a:cubicBezTo>
                  <a:cubicBezTo>
                    <a:pt x="230314" y="30861"/>
                    <a:pt x="278416" y="77724"/>
                    <a:pt x="280702" y="136112"/>
                  </a:cubicBezTo>
                  <a:cubicBezTo>
                    <a:pt x="279178" y="135541"/>
                    <a:pt x="277463" y="135255"/>
                    <a:pt x="275749" y="135255"/>
                  </a:cubicBezTo>
                  <a:lnTo>
                    <a:pt x="264605" y="135255"/>
                  </a:lnTo>
                  <a:cubicBezTo>
                    <a:pt x="256318" y="135255"/>
                    <a:pt x="249555" y="142018"/>
                    <a:pt x="249555" y="150304"/>
                  </a:cubicBezTo>
                  <a:lnTo>
                    <a:pt x="249555" y="265462"/>
                  </a:lnTo>
                  <a:cubicBezTo>
                    <a:pt x="249555" y="273748"/>
                    <a:pt x="256318" y="280511"/>
                    <a:pt x="264605" y="280511"/>
                  </a:cubicBezTo>
                  <a:lnTo>
                    <a:pt x="275749" y="280511"/>
                  </a:lnTo>
                  <a:cubicBezTo>
                    <a:pt x="282702" y="280511"/>
                    <a:pt x="288608" y="275749"/>
                    <a:pt x="290322" y="269272"/>
                  </a:cubicBezTo>
                  <a:lnTo>
                    <a:pt x="325374" y="262319"/>
                  </a:lnTo>
                  <a:cubicBezTo>
                    <a:pt x="335471" y="260318"/>
                    <a:pt x="342900" y="251269"/>
                    <a:pt x="342900" y="240982"/>
                  </a:cubicBezTo>
                  <a:lnTo>
                    <a:pt x="342900" y="174784"/>
                  </a:lnTo>
                  <a:cubicBezTo>
                    <a:pt x="342900" y="164402"/>
                    <a:pt x="335566" y="155448"/>
                    <a:pt x="325374" y="153448"/>
                  </a:cubicBezTo>
                  <a:lnTo>
                    <a:pt x="325374" y="153448"/>
                  </a:lnTo>
                  <a:close/>
                  <a:moveTo>
                    <a:pt x="10001" y="240887"/>
                  </a:moveTo>
                  <a:lnTo>
                    <a:pt x="10001" y="174688"/>
                  </a:lnTo>
                  <a:cubicBezTo>
                    <a:pt x="10001" y="169164"/>
                    <a:pt x="14002" y="164306"/>
                    <a:pt x="19431" y="163163"/>
                  </a:cubicBezTo>
                  <a:cubicBezTo>
                    <a:pt x="25813" y="161925"/>
                    <a:pt x="44958" y="158020"/>
                    <a:pt x="52007" y="156686"/>
                  </a:cubicBezTo>
                  <a:lnTo>
                    <a:pt x="52007" y="258890"/>
                  </a:lnTo>
                  <a:cubicBezTo>
                    <a:pt x="44482" y="257365"/>
                    <a:pt x="25432" y="253555"/>
                    <a:pt x="19431" y="252413"/>
                  </a:cubicBezTo>
                  <a:cubicBezTo>
                    <a:pt x="14002" y="251365"/>
                    <a:pt x="10001" y="246507"/>
                    <a:pt x="10001" y="240887"/>
                  </a:cubicBezTo>
                  <a:lnTo>
                    <a:pt x="10001" y="240887"/>
                  </a:lnTo>
                  <a:close/>
                  <a:moveTo>
                    <a:pt x="67056" y="145256"/>
                  </a:moveTo>
                  <a:lnTo>
                    <a:pt x="78200" y="145256"/>
                  </a:lnTo>
                  <a:cubicBezTo>
                    <a:pt x="80963" y="145256"/>
                    <a:pt x="83249" y="147542"/>
                    <a:pt x="83249" y="150304"/>
                  </a:cubicBezTo>
                  <a:lnTo>
                    <a:pt x="83249" y="265462"/>
                  </a:lnTo>
                  <a:cubicBezTo>
                    <a:pt x="83249" y="268224"/>
                    <a:pt x="80963" y="270510"/>
                    <a:pt x="78200" y="270510"/>
                  </a:cubicBezTo>
                  <a:lnTo>
                    <a:pt x="67056" y="270510"/>
                  </a:lnTo>
                  <a:cubicBezTo>
                    <a:pt x="64294" y="270510"/>
                    <a:pt x="62008" y="268224"/>
                    <a:pt x="62008" y="265462"/>
                  </a:cubicBezTo>
                  <a:lnTo>
                    <a:pt x="62008" y="150304"/>
                  </a:lnTo>
                  <a:cubicBezTo>
                    <a:pt x="62008" y="147542"/>
                    <a:pt x="64294" y="145256"/>
                    <a:pt x="67056" y="145256"/>
                  </a:cubicBezTo>
                  <a:lnTo>
                    <a:pt x="67056" y="145256"/>
                  </a:lnTo>
                  <a:close/>
                  <a:moveTo>
                    <a:pt x="332804" y="240887"/>
                  </a:moveTo>
                  <a:cubicBezTo>
                    <a:pt x="332804" y="246412"/>
                    <a:pt x="328803" y="251269"/>
                    <a:pt x="323374" y="252413"/>
                  </a:cubicBezTo>
                  <a:lnTo>
                    <a:pt x="290798" y="258890"/>
                  </a:lnTo>
                  <a:lnTo>
                    <a:pt x="290798" y="215646"/>
                  </a:lnTo>
                  <a:cubicBezTo>
                    <a:pt x="290798" y="212884"/>
                    <a:pt x="288512" y="210598"/>
                    <a:pt x="285750" y="210598"/>
                  </a:cubicBezTo>
                  <a:cubicBezTo>
                    <a:pt x="282988" y="210598"/>
                    <a:pt x="280702" y="212884"/>
                    <a:pt x="280702" y="215646"/>
                  </a:cubicBezTo>
                  <a:lnTo>
                    <a:pt x="280702" y="265367"/>
                  </a:lnTo>
                  <a:cubicBezTo>
                    <a:pt x="280702" y="268129"/>
                    <a:pt x="278416" y="270415"/>
                    <a:pt x="275654" y="270415"/>
                  </a:cubicBezTo>
                  <a:lnTo>
                    <a:pt x="264509" y="270415"/>
                  </a:lnTo>
                  <a:cubicBezTo>
                    <a:pt x="261747" y="270415"/>
                    <a:pt x="259461" y="268129"/>
                    <a:pt x="259461" y="265367"/>
                  </a:cubicBezTo>
                  <a:lnTo>
                    <a:pt x="259461" y="150209"/>
                  </a:lnTo>
                  <a:cubicBezTo>
                    <a:pt x="259461" y="147447"/>
                    <a:pt x="261747" y="145161"/>
                    <a:pt x="264509" y="145161"/>
                  </a:cubicBezTo>
                  <a:lnTo>
                    <a:pt x="275654" y="145161"/>
                  </a:lnTo>
                  <a:cubicBezTo>
                    <a:pt x="278416" y="145161"/>
                    <a:pt x="280702" y="147447"/>
                    <a:pt x="280702" y="150209"/>
                  </a:cubicBezTo>
                  <a:lnTo>
                    <a:pt x="280702" y="192215"/>
                  </a:lnTo>
                  <a:cubicBezTo>
                    <a:pt x="280702" y="194977"/>
                    <a:pt x="282988" y="197263"/>
                    <a:pt x="285750" y="197263"/>
                  </a:cubicBezTo>
                  <a:cubicBezTo>
                    <a:pt x="288512" y="197263"/>
                    <a:pt x="290798" y="194977"/>
                    <a:pt x="290798" y="192215"/>
                  </a:cubicBezTo>
                  <a:lnTo>
                    <a:pt x="290798" y="156781"/>
                  </a:lnTo>
                  <a:cubicBezTo>
                    <a:pt x="298323" y="158305"/>
                    <a:pt x="317373" y="162115"/>
                    <a:pt x="323374" y="163259"/>
                  </a:cubicBezTo>
                  <a:cubicBezTo>
                    <a:pt x="328803" y="164306"/>
                    <a:pt x="332804" y="169164"/>
                    <a:pt x="332804" y="174784"/>
                  </a:cubicBezTo>
                  <a:lnTo>
                    <a:pt x="332804" y="2409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4917090" y="2843783"/>
              <a:ext cx="135064" cy="135064"/>
            </a:xfrm>
            <a:custGeom>
              <a:avLst/>
              <a:gdLst/>
              <a:ahLst/>
              <a:cxnLst/>
              <a:rect l="l" t="t" r="r" b="b"/>
              <a:pathLst>
                <a:path w="135064" h="135064" extrusionOk="0">
                  <a:moveTo>
                    <a:pt x="132302" y="53435"/>
                  </a:moveTo>
                  <a:lnTo>
                    <a:pt x="122206" y="48387"/>
                  </a:lnTo>
                  <a:cubicBezTo>
                    <a:pt x="121539" y="46387"/>
                    <a:pt x="120682" y="44387"/>
                    <a:pt x="119729" y="42481"/>
                  </a:cubicBezTo>
                  <a:lnTo>
                    <a:pt x="123254" y="31814"/>
                  </a:lnTo>
                  <a:cubicBezTo>
                    <a:pt x="123825" y="30004"/>
                    <a:pt x="123349" y="28004"/>
                    <a:pt x="122015" y="26670"/>
                  </a:cubicBezTo>
                  <a:lnTo>
                    <a:pt x="108395" y="13049"/>
                  </a:lnTo>
                  <a:cubicBezTo>
                    <a:pt x="107061" y="11716"/>
                    <a:pt x="105061" y="11240"/>
                    <a:pt x="103251" y="11811"/>
                  </a:cubicBezTo>
                  <a:lnTo>
                    <a:pt x="92583" y="15335"/>
                  </a:lnTo>
                  <a:cubicBezTo>
                    <a:pt x="90678" y="14383"/>
                    <a:pt x="88678" y="13621"/>
                    <a:pt x="86678" y="12859"/>
                  </a:cubicBezTo>
                  <a:lnTo>
                    <a:pt x="81629" y="2762"/>
                  </a:lnTo>
                  <a:cubicBezTo>
                    <a:pt x="80772" y="1048"/>
                    <a:pt x="79058" y="0"/>
                    <a:pt x="77153" y="0"/>
                  </a:cubicBezTo>
                  <a:lnTo>
                    <a:pt x="57912" y="0"/>
                  </a:lnTo>
                  <a:cubicBezTo>
                    <a:pt x="56007" y="0"/>
                    <a:pt x="54292" y="1048"/>
                    <a:pt x="53435" y="2762"/>
                  </a:cubicBezTo>
                  <a:lnTo>
                    <a:pt x="48387" y="12859"/>
                  </a:lnTo>
                  <a:cubicBezTo>
                    <a:pt x="46387" y="13526"/>
                    <a:pt x="44387" y="14383"/>
                    <a:pt x="42482" y="15335"/>
                  </a:cubicBezTo>
                  <a:lnTo>
                    <a:pt x="31814" y="11811"/>
                  </a:lnTo>
                  <a:cubicBezTo>
                    <a:pt x="30004" y="11240"/>
                    <a:pt x="28004" y="11716"/>
                    <a:pt x="26670" y="13049"/>
                  </a:cubicBezTo>
                  <a:lnTo>
                    <a:pt x="13049" y="26670"/>
                  </a:lnTo>
                  <a:cubicBezTo>
                    <a:pt x="11716" y="28004"/>
                    <a:pt x="11240" y="30004"/>
                    <a:pt x="11811" y="31814"/>
                  </a:cubicBezTo>
                  <a:lnTo>
                    <a:pt x="15335" y="42481"/>
                  </a:lnTo>
                  <a:cubicBezTo>
                    <a:pt x="14383" y="44387"/>
                    <a:pt x="13621" y="46387"/>
                    <a:pt x="12859" y="48387"/>
                  </a:cubicBezTo>
                  <a:lnTo>
                    <a:pt x="2762" y="53435"/>
                  </a:lnTo>
                  <a:cubicBezTo>
                    <a:pt x="1048" y="54293"/>
                    <a:pt x="0" y="56007"/>
                    <a:pt x="0" y="57912"/>
                  </a:cubicBezTo>
                  <a:lnTo>
                    <a:pt x="0" y="77153"/>
                  </a:lnTo>
                  <a:cubicBezTo>
                    <a:pt x="0" y="79058"/>
                    <a:pt x="1048" y="80772"/>
                    <a:pt x="2762" y="81629"/>
                  </a:cubicBezTo>
                  <a:lnTo>
                    <a:pt x="12859" y="86678"/>
                  </a:lnTo>
                  <a:cubicBezTo>
                    <a:pt x="13525" y="88678"/>
                    <a:pt x="14383" y="90678"/>
                    <a:pt x="15335" y="92583"/>
                  </a:cubicBezTo>
                  <a:lnTo>
                    <a:pt x="11811" y="103251"/>
                  </a:lnTo>
                  <a:cubicBezTo>
                    <a:pt x="11240" y="105061"/>
                    <a:pt x="11716" y="107061"/>
                    <a:pt x="13049" y="108395"/>
                  </a:cubicBezTo>
                  <a:lnTo>
                    <a:pt x="26670" y="122015"/>
                  </a:lnTo>
                  <a:cubicBezTo>
                    <a:pt x="28004" y="123349"/>
                    <a:pt x="30004" y="123825"/>
                    <a:pt x="31814" y="123254"/>
                  </a:cubicBezTo>
                  <a:lnTo>
                    <a:pt x="42482" y="119729"/>
                  </a:lnTo>
                  <a:cubicBezTo>
                    <a:pt x="44387" y="120682"/>
                    <a:pt x="46387" y="121444"/>
                    <a:pt x="48387" y="122206"/>
                  </a:cubicBezTo>
                  <a:lnTo>
                    <a:pt x="53435" y="132302"/>
                  </a:lnTo>
                  <a:cubicBezTo>
                    <a:pt x="54292" y="134017"/>
                    <a:pt x="56007" y="135065"/>
                    <a:pt x="57912" y="135065"/>
                  </a:cubicBezTo>
                  <a:lnTo>
                    <a:pt x="77153" y="135065"/>
                  </a:lnTo>
                  <a:cubicBezTo>
                    <a:pt x="79058" y="135065"/>
                    <a:pt x="80772" y="134017"/>
                    <a:pt x="81629" y="132302"/>
                  </a:cubicBezTo>
                  <a:lnTo>
                    <a:pt x="86678" y="122206"/>
                  </a:lnTo>
                  <a:cubicBezTo>
                    <a:pt x="88678" y="121539"/>
                    <a:pt x="90678" y="120682"/>
                    <a:pt x="92583" y="119729"/>
                  </a:cubicBezTo>
                  <a:lnTo>
                    <a:pt x="103251" y="123254"/>
                  </a:lnTo>
                  <a:cubicBezTo>
                    <a:pt x="105061" y="123825"/>
                    <a:pt x="107061" y="123349"/>
                    <a:pt x="108395" y="122015"/>
                  </a:cubicBezTo>
                  <a:lnTo>
                    <a:pt x="122015" y="108395"/>
                  </a:lnTo>
                  <a:cubicBezTo>
                    <a:pt x="123349" y="107061"/>
                    <a:pt x="123825" y="105061"/>
                    <a:pt x="123254" y="103251"/>
                  </a:cubicBezTo>
                  <a:lnTo>
                    <a:pt x="119729" y="92583"/>
                  </a:lnTo>
                  <a:cubicBezTo>
                    <a:pt x="120682" y="90678"/>
                    <a:pt x="121444" y="88678"/>
                    <a:pt x="122206" y="86678"/>
                  </a:cubicBezTo>
                  <a:lnTo>
                    <a:pt x="132302" y="81629"/>
                  </a:lnTo>
                  <a:cubicBezTo>
                    <a:pt x="134017" y="80772"/>
                    <a:pt x="135065" y="79058"/>
                    <a:pt x="135065" y="77153"/>
                  </a:cubicBezTo>
                  <a:lnTo>
                    <a:pt x="135065" y="57912"/>
                  </a:lnTo>
                  <a:cubicBezTo>
                    <a:pt x="135065" y="56007"/>
                    <a:pt x="134017" y="54293"/>
                    <a:pt x="132302" y="53435"/>
                  </a:cubicBezTo>
                  <a:lnTo>
                    <a:pt x="132302" y="53435"/>
                  </a:lnTo>
                  <a:close/>
                  <a:moveTo>
                    <a:pt x="125063" y="74009"/>
                  </a:moveTo>
                  <a:lnTo>
                    <a:pt x="115919" y="78581"/>
                  </a:lnTo>
                  <a:cubicBezTo>
                    <a:pt x="114681" y="79153"/>
                    <a:pt x="113729" y="80296"/>
                    <a:pt x="113348" y="81629"/>
                  </a:cubicBezTo>
                  <a:cubicBezTo>
                    <a:pt x="112490" y="84487"/>
                    <a:pt x="111347" y="87249"/>
                    <a:pt x="109919" y="89821"/>
                  </a:cubicBezTo>
                  <a:cubicBezTo>
                    <a:pt x="109252" y="91059"/>
                    <a:pt x="109157" y="92488"/>
                    <a:pt x="109633" y="93726"/>
                  </a:cubicBezTo>
                  <a:lnTo>
                    <a:pt x="112871" y="103442"/>
                  </a:lnTo>
                  <a:lnTo>
                    <a:pt x="103727" y="112586"/>
                  </a:lnTo>
                  <a:lnTo>
                    <a:pt x="94012" y="109347"/>
                  </a:lnTo>
                  <a:cubicBezTo>
                    <a:pt x="92678" y="108871"/>
                    <a:pt x="91250" y="109061"/>
                    <a:pt x="90107" y="109633"/>
                  </a:cubicBezTo>
                  <a:cubicBezTo>
                    <a:pt x="87440" y="111062"/>
                    <a:pt x="84677" y="112204"/>
                    <a:pt x="81915" y="113062"/>
                  </a:cubicBezTo>
                  <a:cubicBezTo>
                    <a:pt x="80582" y="113443"/>
                    <a:pt x="79534" y="114395"/>
                    <a:pt x="78867" y="115633"/>
                  </a:cubicBezTo>
                  <a:lnTo>
                    <a:pt x="74295" y="124778"/>
                  </a:lnTo>
                  <a:lnTo>
                    <a:pt x="61341" y="124778"/>
                  </a:lnTo>
                  <a:lnTo>
                    <a:pt x="56769" y="115633"/>
                  </a:lnTo>
                  <a:cubicBezTo>
                    <a:pt x="56198" y="114395"/>
                    <a:pt x="55054" y="113443"/>
                    <a:pt x="53721" y="113062"/>
                  </a:cubicBezTo>
                  <a:cubicBezTo>
                    <a:pt x="50864" y="112204"/>
                    <a:pt x="48101" y="111062"/>
                    <a:pt x="45434" y="109633"/>
                  </a:cubicBezTo>
                  <a:cubicBezTo>
                    <a:pt x="44196" y="108966"/>
                    <a:pt x="42767" y="108871"/>
                    <a:pt x="41529" y="109347"/>
                  </a:cubicBezTo>
                  <a:lnTo>
                    <a:pt x="31814" y="112586"/>
                  </a:lnTo>
                  <a:lnTo>
                    <a:pt x="22670" y="103442"/>
                  </a:lnTo>
                  <a:lnTo>
                    <a:pt x="25908" y="93726"/>
                  </a:lnTo>
                  <a:cubicBezTo>
                    <a:pt x="26384" y="92393"/>
                    <a:pt x="26194" y="90964"/>
                    <a:pt x="25622" y="89821"/>
                  </a:cubicBezTo>
                  <a:cubicBezTo>
                    <a:pt x="24194" y="87154"/>
                    <a:pt x="23050" y="84392"/>
                    <a:pt x="22193" y="81629"/>
                  </a:cubicBezTo>
                  <a:cubicBezTo>
                    <a:pt x="21812" y="80296"/>
                    <a:pt x="20860" y="79248"/>
                    <a:pt x="19621" y="78581"/>
                  </a:cubicBezTo>
                  <a:lnTo>
                    <a:pt x="10478" y="74009"/>
                  </a:lnTo>
                  <a:lnTo>
                    <a:pt x="10478" y="61055"/>
                  </a:lnTo>
                  <a:lnTo>
                    <a:pt x="19621" y="56483"/>
                  </a:lnTo>
                  <a:cubicBezTo>
                    <a:pt x="20860" y="55912"/>
                    <a:pt x="21812" y="54769"/>
                    <a:pt x="22193" y="53435"/>
                  </a:cubicBezTo>
                  <a:cubicBezTo>
                    <a:pt x="23050" y="50578"/>
                    <a:pt x="24194" y="47816"/>
                    <a:pt x="25622" y="45149"/>
                  </a:cubicBezTo>
                  <a:cubicBezTo>
                    <a:pt x="26289" y="43910"/>
                    <a:pt x="26384" y="42481"/>
                    <a:pt x="25908" y="41243"/>
                  </a:cubicBezTo>
                  <a:lnTo>
                    <a:pt x="22670" y="31528"/>
                  </a:lnTo>
                  <a:lnTo>
                    <a:pt x="31814" y="22384"/>
                  </a:lnTo>
                  <a:lnTo>
                    <a:pt x="41529" y="25622"/>
                  </a:lnTo>
                  <a:cubicBezTo>
                    <a:pt x="42863" y="26099"/>
                    <a:pt x="44291" y="25908"/>
                    <a:pt x="45434" y="25337"/>
                  </a:cubicBezTo>
                  <a:cubicBezTo>
                    <a:pt x="48101" y="23908"/>
                    <a:pt x="50864" y="22765"/>
                    <a:pt x="53721" y="21908"/>
                  </a:cubicBezTo>
                  <a:cubicBezTo>
                    <a:pt x="55054" y="21527"/>
                    <a:pt x="56102" y="20574"/>
                    <a:pt x="56769" y="19336"/>
                  </a:cubicBezTo>
                  <a:lnTo>
                    <a:pt x="61341" y="10192"/>
                  </a:lnTo>
                  <a:lnTo>
                    <a:pt x="74295" y="10192"/>
                  </a:lnTo>
                  <a:lnTo>
                    <a:pt x="78867" y="19336"/>
                  </a:lnTo>
                  <a:cubicBezTo>
                    <a:pt x="79439" y="20574"/>
                    <a:pt x="80582" y="21527"/>
                    <a:pt x="81915" y="21908"/>
                  </a:cubicBezTo>
                  <a:cubicBezTo>
                    <a:pt x="84773" y="22765"/>
                    <a:pt x="87535" y="23908"/>
                    <a:pt x="90107" y="25337"/>
                  </a:cubicBezTo>
                  <a:cubicBezTo>
                    <a:pt x="91345" y="26003"/>
                    <a:pt x="92774" y="26099"/>
                    <a:pt x="94012" y="25622"/>
                  </a:cubicBezTo>
                  <a:lnTo>
                    <a:pt x="103727" y="22384"/>
                  </a:lnTo>
                  <a:lnTo>
                    <a:pt x="112871" y="31528"/>
                  </a:lnTo>
                  <a:lnTo>
                    <a:pt x="109633" y="41243"/>
                  </a:lnTo>
                  <a:cubicBezTo>
                    <a:pt x="109157" y="42577"/>
                    <a:pt x="109347" y="44006"/>
                    <a:pt x="109919" y="45149"/>
                  </a:cubicBezTo>
                  <a:cubicBezTo>
                    <a:pt x="111347" y="47816"/>
                    <a:pt x="112490" y="50578"/>
                    <a:pt x="113348" y="53435"/>
                  </a:cubicBezTo>
                  <a:cubicBezTo>
                    <a:pt x="113729" y="54769"/>
                    <a:pt x="114681" y="55817"/>
                    <a:pt x="115919" y="56483"/>
                  </a:cubicBezTo>
                  <a:lnTo>
                    <a:pt x="125063" y="61055"/>
                  </a:lnTo>
                  <a:lnTo>
                    <a:pt x="125063" y="740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4958905" y="2885503"/>
              <a:ext cx="51625" cy="51625"/>
            </a:xfrm>
            <a:custGeom>
              <a:avLst/>
              <a:gdLst/>
              <a:ahLst/>
              <a:cxnLst/>
              <a:rect l="l" t="t" r="r" b="b"/>
              <a:pathLst>
                <a:path w="51625" h="51625" extrusionOk="0">
                  <a:moveTo>
                    <a:pt x="25813" y="0"/>
                  </a:moveTo>
                  <a:cubicBezTo>
                    <a:pt x="11621" y="0"/>
                    <a:pt x="0" y="11621"/>
                    <a:pt x="0" y="25813"/>
                  </a:cubicBezTo>
                  <a:cubicBezTo>
                    <a:pt x="0" y="40005"/>
                    <a:pt x="11621" y="51625"/>
                    <a:pt x="25813" y="51625"/>
                  </a:cubicBezTo>
                  <a:cubicBezTo>
                    <a:pt x="40005" y="51625"/>
                    <a:pt x="51625" y="40005"/>
                    <a:pt x="51625" y="25813"/>
                  </a:cubicBezTo>
                  <a:cubicBezTo>
                    <a:pt x="51625" y="11621"/>
                    <a:pt x="40005" y="0"/>
                    <a:pt x="25813" y="0"/>
                  </a:cubicBezTo>
                  <a:lnTo>
                    <a:pt x="25813" y="0"/>
                  </a:lnTo>
                  <a:close/>
                  <a:moveTo>
                    <a:pt x="25813" y="41624"/>
                  </a:moveTo>
                  <a:cubicBezTo>
                    <a:pt x="17145" y="41624"/>
                    <a:pt x="10001" y="34576"/>
                    <a:pt x="10001" y="25813"/>
                  </a:cubicBezTo>
                  <a:cubicBezTo>
                    <a:pt x="10001" y="17050"/>
                    <a:pt x="17050" y="10001"/>
                    <a:pt x="25813" y="10001"/>
                  </a:cubicBezTo>
                  <a:cubicBezTo>
                    <a:pt x="34576" y="10001"/>
                    <a:pt x="41624" y="17050"/>
                    <a:pt x="41624" y="25813"/>
                  </a:cubicBezTo>
                  <a:cubicBezTo>
                    <a:pt x="41624" y="34576"/>
                    <a:pt x="34576" y="41624"/>
                    <a:pt x="25813" y="41624"/>
                  </a:cubicBezTo>
                  <a:lnTo>
                    <a:pt x="25813" y="416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9" name="Google Shape;229;p22"/>
          <p:cNvGrpSpPr/>
          <p:nvPr/>
        </p:nvGrpSpPr>
        <p:grpSpPr>
          <a:xfrm>
            <a:off x="7511707" y="1271281"/>
            <a:ext cx="342899" cy="343090"/>
            <a:chOff x="2590800" y="2708719"/>
            <a:chExt cx="342899" cy="343090"/>
          </a:xfrm>
        </p:grpSpPr>
        <p:sp>
          <p:nvSpPr>
            <p:cNvPr id="230" name="Google Shape;230;p22"/>
            <p:cNvSpPr/>
            <p:nvPr/>
          </p:nvSpPr>
          <p:spPr>
            <a:xfrm>
              <a:off x="2710434" y="2771012"/>
              <a:ext cx="103536" cy="93345"/>
            </a:xfrm>
            <a:custGeom>
              <a:avLst/>
              <a:gdLst/>
              <a:ahLst/>
              <a:cxnLst/>
              <a:rect l="l" t="t" r="r" b="b"/>
              <a:pathLst>
                <a:path w="103536" h="93345" extrusionOk="0">
                  <a:moveTo>
                    <a:pt x="51816" y="95"/>
                  </a:moveTo>
                  <a:cubicBezTo>
                    <a:pt x="34671" y="95"/>
                    <a:pt x="20764" y="14002"/>
                    <a:pt x="20764" y="31147"/>
                  </a:cubicBezTo>
                  <a:lnTo>
                    <a:pt x="20764" y="31337"/>
                  </a:lnTo>
                  <a:lnTo>
                    <a:pt x="15049" y="31337"/>
                  </a:lnTo>
                  <a:cubicBezTo>
                    <a:pt x="6763" y="31337"/>
                    <a:pt x="0" y="38100"/>
                    <a:pt x="0" y="46387"/>
                  </a:cubicBezTo>
                  <a:lnTo>
                    <a:pt x="0" y="57531"/>
                  </a:lnTo>
                  <a:cubicBezTo>
                    <a:pt x="0" y="65818"/>
                    <a:pt x="6763" y="72581"/>
                    <a:pt x="15049" y="72581"/>
                  </a:cubicBezTo>
                  <a:lnTo>
                    <a:pt x="20764" y="72581"/>
                  </a:lnTo>
                  <a:lnTo>
                    <a:pt x="20764" y="78296"/>
                  </a:lnTo>
                  <a:cubicBezTo>
                    <a:pt x="20764" y="86582"/>
                    <a:pt x="27527" y="93345"/>
                    <a:pt x="35814" y="93345"/>
                  </a:cubicBezTo>
                  <a:lnTo>
                    <a:pt x="46577" y="93345"/>
                  </a:lnTo>
                  <a:cubicBezTo>
                    <a:pt x="49339" y="93345"/>
                    <a:pt x="51625" y="91059"/>
                    <a:pt x="51625" y="88297"/>
                  </a:cubicBezTo>
                  <a:cubicBezTo>
                    <a:pt x="51625" y="85535"/>
                    <a:pt x="49339" y="83249"/>
                    <a:pt x="46577" y="83249"/>
                  </a:cubicBezTo>
                  <a:lnTo>
                    <a:pt x="35814" y="83249"/>
                  </a:lnTo>
                  <a:cubicBezTo>
                    <a:pt x="33052" y="83249"/>
                    <a:pt x="30766" y="80963"/>
                    <a:pt x="30766" y="78200"/>
                  </a:cubicBezTo>
                  <a:lnTo>
                    <a:pt x="30766" y="31052"/>
                  </a:lnTo>
                  <a:cubicBezTo>
                    <a:pt x="30766" y="19526"/>
                    <a:pt x="40196" y="10097"/>
                    <a:pt x="51721" y="10097"/>
                  </a:cubicBezTo>
                  <a:cubicBezTo>
                    <a:pt x="63246" y="10097"/>
                    <a:pt x="72676" y="19526"/>
                    <a:pt x="72676" y="31052"/>
                  </a:cubicBezTo>
                  <a:lnTo>
                    <a:pt x="72676" y="67437"/>
                  </a:lnTo>
                  <a:cubicBezTo>
                    <a:pt x="72676" y="70199"/>
                    <a:pt x="74962" y="72485"/>
                    <a:pt x="77724" y="72485"/>
                  </a:cubicBezTo>
                  <a:lnTo>
                    <a:pt x="88487" y="72485"/>
                  </a:lnTo>
                  <a:cubicBezTo>
                    <a:pt x="96774" y="72485"/>
                    <a:pt x="103537" y="65723"/>
                    <a:pt x="103537" y="57436"/>
                  </a:cubicBezTo>
                  <a:lnTo>
                    <a:pt x="103537" y="46292"/>
                  </a:lnTo>
                  <a:cubicBezTo>
                    <a:pt x="103537" y="38005"/>
                    <a:pt x="96774" y="31242"/>
                    <a:pt x="88487" y="31242"/>
                  </a:cubicBezTo>
                  <a:lnTo>
                    <a:pt x="82772" y="31242"/>
                  </a:lnTo>
                  <a:lnTo>
                    <a:pt x="82772" y="31052"/>
                  </a:lnTo>
                  <a:cubicBezTo>
                    <a:pt x="82772" y="13906"/>
                    <a:pt x="68866" y="0"/>
                    <a:pt x="51721" y="0"/>
                  </a:cubicBezTo>
                  <a:lnTo>
                    <a:pt x="51721" y="0"/>
                  </a:lnTo>
                  <a:close/>
                  <a:moveTo>
                    <a:pt x="15049" y="62484"/>
                  </a:moveTo>
                  <a:cubicBezTo>
                    <a:pt x="12287" y="62484"/>
                    <a:pt x="10001" y="60198"/>
                    <a:pt x="10001" y="57436"/>
                  </a:cubicBezTo>
                  <a:lnTo>
                    <a:pt x="10001" y="46292"/>
                  </a:lnTo>
                  <a:cubicBezTo>
                    <a:pt x="10001" y="43529"/>
                    <a:pt x="12287" y="41243"/>
                    <a:pt x="15049" y="41243"/>
                  </a:cubicBezTo>
                  <a:lnTo>
                    <a:pt x="20764" y="41243"/>
                  </a:lnTo>
                  <a:lnTo>
                    <a:pt x="20764" y="62389"/>
                  </a:lnTo>
                  <a:lnTo>
                    <a:pt x="15049" y="62389"/>
                  </a:lnTo>
                  <a:close/>
                  <a:moveTo>
                    <a:pt x="88583" y="41339"/>
                  </a:moveTo>
                  <a:cubicBezTo>
                    <a:pt x="91345" y="41339"/>
                    <a:pt x="93631" y="43625"/>
                    <a:pt x="93631" y="46387"/>
                  </a:cubicBezTo>
                  <a:lnTo>
                    <a:pt x="93631" y="57531"/>
                  </a:lnTo>
                  <a:cubicBezTo>
                    <a:pt x="93631" y="60293"/>
                    <a:pt x="91345" y="62579"/>
                    <a:pt x="88583" y="62579"/>
                  </a:cubicBezTo>
                  <a:lnTo>
                    <a:pt x="82868" y="62579"/>
                  </a:lnTo>
                  <a:lnTo>
                    <a:pt x="82868" y="41434"/>
                  </a:lnTo>
                  <a:lnTo>
                    <a:pt x="88583" y="414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2653283" y="2708719"/>
              <a:ext cx="218027" cy="343090"/>
            </a:xfrm>
            <a:custGeom>
              <a:avLst/>
              <a:gdLst/>
              <a:ahLst/>
              <a:cxnLst/>
              <a:rect l="l" t="t" r="r" b="b"/>
              <a:pathLst>
                <a:path w="218027" h="343090" extrusionOk="0">
                  <a:moveTo>
                    <a:pt x="185738" y="31623"/>
                  </a:moveTo>
                  <a:cubicBezTo>
                    <a:pt x="165164" y="11240"/>
                    <a:pt x="137922" y="0"/>
                    <a:pt x="108966" y="0"/>
                  </a:cubicBezTo>
                  <a:cubicBezTo>
                    <a:pt x="108680" y="0"/>
                    <a:pt x="108395" y="0"/>
                    <a:pt x="108109" y="0"/>
                  </a:cubicBezTo>
                  <a:cubicBezTo>
                    <a:pt x="88868" y="191"/>
                    <a:pt x="69914" y="5429"/>
                    <a:pt x="53435" y="15335"/>
                  </a:cubicBezTo>
                  <a:cubicBezTo>
                    <a:pt x="51054" y="16764"/>
                    <a:pt x="50292" y="19812"/>
                    <a:pt x="51721" y="22193"/>
                  </a:cubicBezTo>
                  <a:cubicBezTo>
                    <a:pt x="53150" y="24574"/>
                    <a:pt x="56198" y="25336"/>
                    <a:pt x="58579" y="23908"/>
                  </a:cubicBezTo>
                  <a:cubicBezTo>
                    <a:pt x="73343" y="15145"/>
                    <a:pt x="90678" y="10001"/>
                    <a:pt x="108966" y="10001"/>
                  </a:cubicBezTo>
                  <a:cubicBezTo>
                    <a:pt x="135255" y="10001"/>
                    <a:pt x="160020" y="20193"/>
                    <a:pt x="178689" y="38767"/>
                  </a:cubicBezTo>
                  <a:cubicBezTo>
                    <a:pt x="197549" y="57531"/>
                    <a:pt x="207931" y="82487"/>
                    <a:pt x="207931" y="109061"/>
                  </a:cubicBezTo>
                  <a:cubicBezTo>
                    <a:pt x="207931" y="141637"/>
                    <a:pt x="191834" y="172212"/>
                    <a:pt x="164973" y="190691"/>
                  </a:cubicBezTo>
                  <a:cubicBezTo>
                    <a:pt x="156115" y="196787"/>
                    <a:pt x="150114" y="206216"/>
                    <a:pt x="148304" y="216694"/>
                  </a:cubicBezTo>
                  <a:lnTo>
                    <a:pt x="148304" y="216980"/>
                  </a:lnTo>
                  <a:cubicBezTo>
                    <a:pt x="147066" y="223933"/>
                    <a:pt x="141161" y="228886"/>
                    <a:pt x="134112" y="228886"/>
                  </a:cubicBezTo>
                  <a:lnTo>
                    <a:pt x="113919" y="228886"/>
                  </a:lnTo>
                  <a:lnTo>
                    <a:pt x="113919" y="194977"/>
                  </a:lnTo>
                  <a:lnTo>
                    <a:pt x="142875" y="175641"/>
                  </a:lnTo>
                  <a:cubicBezTo>
                    <a:pt x="145161" y="174117"/>
                    <a:pt x="145828" y="170974"/>
                    <a:pt x="144304" y="168688"/>
                  </a:cubicBezTo>
                  <a:cubicBezTo>
                    <a:pt x="142780" y="166402"/>
                    <a:pt x="139637" y="165735"/>
                    <a:pt x="137351" y="167259"/>
                  </a:cubicBezTo>
                  <a:lnTo>
                    <a:pt x="108966" y="186214"/>
                  </a:lnTo>
                  <a:lnTo>
                    <a:pt x="80582" y="167259"/>
                  </a:lnTo>
                  <a:cubicBezTo>
                    <a:pt x="78296" y="165735"/>
                    <a:pt x="75152" y="166306"/>
                    <a:pt x="73628" y="168688"/>
                  </a:cubicBezTo>
                  <a:cubicBezTo>
                    <a:pt x="72104" y="171069"/>
                    <a:pt x="72676" y="174117"/>
                    <a:pt x="75057" y="175641"/>
                  </a:cubicBezTo>
                  <a:lnTo>
                    <a:pt x="104013" y="194977"/>
                  </a:lnTo>
                  <a:lnTo>
                    <a:pt x="104013" y="228886"/>
                  </a:lnTo>
                  <a:lnTo>
                    <a:pt x="83820" y="228886"/>
                  </a:lnTo>
                  <a:cubicBezTo>
                    <a:pt x="76772" y="228886"/>
                    <a:pt x="70866" y="223837"/>
                    <a:pt x="69723" y="216980"/>
                  </a:cubicBezTo>
                  <a:cubicBezTo>
                    <a:pt x="67913" y="206312"/>
                    <a:pt x="61913" y="196882"/>
                    <a:pt x="53245" y="190881"/>
                  </a:cubicBezTo>
                  <a:cubicBezTo>
                    <a:pt x="26194" y="172403"/>
                    <a:pt x="10096" y="141827"/>
                    <a:pt x="10096" y="109061"/>
                  </a:cubicBezTo>
                  <a:cubicBezTo>
                    <a:pt x="10096" y="82010"/>
                    <a:pt x="20955" y="56674"/>
                    <a:pt x="40576" y="37814"/>
                  </a:cubicBezTo>
                  <a:cubicBezTo>
                    <a:pt x="42577" y="35909"/>
                    <a:pt x="42672" y="32671"/>
                    <a:pt x="40672" y="30670"/>
                  </a:cubicBezTo>
                  <a:cubicBezTo>
                    <a:pt x="38767" y="28670"/>
                    <a:pt x="35528" y="28575"/>
                    <a:pt x="33528" y="30575"/>
                  </a:cubicBezTo>
                  <a:cubicBezTo>
                    <a:pt x="11906" y="51340"/>
                    <a:pt x="0" y="79248"/>
                    <a:pt x="0" y="109061"/>
                  </a:cubicBezTo>
                  <a:cubicBezTo>
                    <a:pt x="0" y="145066"/>
                    <a:pt x="17812" y="178784"/>
                    <a:pt x="47530" y="199168"/>
                  </a:cubicBezTo>
                  <a:cubicBezTo>
                    <a:pt x="54007" y="203549"/>
                    <a:pt x="58484" y="210693"/>
                    <a:pt x="59722" y="218599"/>
                  </a:cubicBezTo>
                  <a:cubicBezTo>
                    <a:pt x="60388" y="222599"/>
                    <a:pt x="62008" y="226219"/>
                    <a:pt x="64199" y="229172"/>
                  </a:cubicBezTo>
                  <a:cubicBezTo>
                    <a:pt x="57150" y="230600"/>
                    <a:pt x="51911" y="236887"/>
                    <a:pt x="51911" y="244316"/>
                  </a:cubicBezTo>
                  <a:cubicBezTo>
                    <a:pt x="51911" y="251079"/>
                    <a:pt x="56293" y="256794"/>
                    <a:pt x="62294" y="258889"/>
                  </a:cubicBezTo>
                  <a:lnTo>
                    <a:pt x="62294" y="270510"/>
                  </a:lnTo>
                  <a:lnTo>
                    <a:pt x="56960" y="270510"/>
                  </a:lnTo>
                  <a:cubicBezTo>
                    <a:pt x="54197" y="270510"/>
                    <a:pt x="51911" y="272796"/>
                    <a:pt x="51911" y="275558"/>
                  </a:cubicBezTo>
                  <a:cubicBezTo>
                    <a:pt x="51911" y="278320"/>
                    <a:pt x="54197" y="280606"/>
                    <a:pt x="56960" y="280606"/>
                  </a:cubicBezTo>
                  <a:lnTo>
                    <a:pt x="62294" y="280606"/>
                  </a:lnTo>
                  <a:lnTo>
                    <a:pt x="62294" y="291370"/>
                  </a:lnTo>
                  <a:lnTo>
                    <a:pt x="56960" y="291370"/>
                  </a:lnTo>
                  <a:cubicBezTo>
                    <a:pt x="54197" y="291370"/>
                    <a:pt x="51911" y="293656"/>
                    <a:pt x="51911" y="296418"/>
                  </a:cubicBezTo>
                  <a:cubicBezTo>
                    <a:pt x="51911" y="299180"/>
                    <a:pt x="54197" y="301466"/>
                    <a:pt x="56960" y="301466"/>
                  </a:cubicBezTo>
                  <a:lnTo>
                    <a:pt x="62675" y="301466"/>
                  </a:lnTo>
                  <a:cubicBezTo>
                    <a:pt x="64484" y="312039"/>
                    <a:pt x="72962" y="320326"/>
                    <a:pt x="83534" y="321945"/>
                  </a:cubicBezTo>
                  <a:cubicBezTo>
                    <a:pt x="85725" y="333947"/>
                    <a:pt x="96298" y="343091"/>
                    <a:pt x="108966" y="343091"/>
                  </a:cubicBezTo>
                  <a:cubicBezTo>
                    <a:pt x="121634" y="343091"/>
                    <a:pt x="132112" y="333947"/>
                    <a:pt x="134398" y="321945"/>
                  </a:cubicBezTo>
                  <a:cubicBezTo>
                    <a:pt x="144971" y="320326"/>
                    <a:pt x="153448" y="311944"/>
                    <a:pt x="155258" y="301466"/>
                  </a:cubicBezTo>
                  <a:lnTo>
                    <a:pt x="160972" y="301466"/>
                  </a:lnTo>
                  <a:cubicBezTo>
                    <a:pt x="163735" y="301466"/>
                    <a:pt x="166021" y="299180"/>
                    <a:pt x="166021" y="296418"/>
                  </a:cubicBezTo>
                  <a:cubicBezTo>
                    <a:pt x="166021" y="293656"/>
                    <a:pt x="163735" y="291370"/>
                    <a:pt x="160972" y="291370"/>
                  </a:cubicBezTo>
                  <a:lnTo>
                    <a:pt x="155639" y="291370"/>
                  </a:lnTo>
                  <a:lnTo>
                    <a:pt x="155639" y="280606"/>
                  </a:lnTo>
                  <a:lnTo>
                    <a:pt x="160972" y="280606"/>
                  </a:lnTo>
                  <a:cubicBezTo>
                    <a:pt x="163735" y="280606"/>
                    <a:pt x="166021" y="278320"/>
                    <a:pt x="166021" y="275558"/>
                  </a:cubicBezTo>
                  <a:cubicBezTo>
                    <a:pt x="166021" y="272796"/>
                    <a:pt x="163735" y="270510"/>
                    <a:pt x="160972" y="270510"/>
                  </a:cubicBezTo>
                  <a:lnTo>
                    <a:pt x="155639" y="270510"/>
                  </a:lnTo>
                  <a:lnTo>
                    <a:pt x="155639" y="258889"/>
                  </a:lnTo>
                  <a:cubicBezTo>
                    <a:pt x="161639" y="256794"/>
                    <a:pt x="166021" y="251079"/>
                    <a:pt x="166021" y="244316"/>
                  </a:cubicBezTo>
                  <a:cubicBezTo>
                    <a:pt x="166021" y="236887"/>
                    <a:pt x="160687" y="230695"/>
                    <a:pt x="153734" y="229172"/>
                  </a:cubicBezTo>
                  <a:cubicBezTo>
                    <a:pt x="156020" y="226124"/>
                    <a:pt x="157639" y="222504"/>
                    <a:pt x="158210" y="218599"/>
                  </a:cubicBezTo>
                  <a:lnTo>
                    <a:pt x="158210" y="218313"/>
                  </a:lnTo>
                  <a:cubicBezTo>
                    <a:pt x="159544" y="210598"/>
                    <a:pt x="164116" y="203549"/>
                    <a:pt x="170688" y="198977"/>
                  </a:cubicBezTo>
                  <a:cubicBezTo>
                    <a:pt x="200311" y="178594"/>
                    <a:pt x="218027" y="144970"/>
                    <a:pt x="218027" y="109061"/>
                  </a:cubicBezTo>
                  <a:cubicBezTo>
                    <a:pt x="218027" y="79820"/>
                    <a:pt x="206597" y="52292"/>
                    <a:pt x="185833" y="31623"/>
                  </a:cubicBezTo>
                  <a:lnTo>
                    <a:pt x="185833" y="31623"/>
                  </a:lnTo>
                  <a:close/>
                  <a:moveTo>
                    <a:pt x="108966" y="332804"/>
                  </a:moveTo>
                  <a:cubicBezTo>
                    <a:pt x="102013" y="332804"/>
                    <a:pt x="96107" y="328327"/>
                    <a:pt x="94012" y="322040"/>
                  </a:cubicBezTo>
                  <a:lnTo>
                    <a:pt x="123920" y="322040"/>
                  </a:lnTo>
                  <a:cubicBezTo>
                    <a:pt x="121825" y="328327"/>
                    <a:pt x="115919" y="332804"/>
                    <a:pt x="108966" y="332804"/>
                  </a:cubicBezTo>
                  <a:lnTo>
                    <a:pt x="108966" y="332804"/>
                  </a:lnTo>
                  <a:close/>
                  <a:moveTo>
                    <a:pt x="155924" y="244221"/>
                  </a:moveTo>
                  <a:cubicBezTo>
                    <a:pt x="155924" y="247174"/>
                    <a:pt x="153543" y="249555"/>
                    <a:pt x="150590" y="249555"/>
                  </a:cubicBezTo>
                  <a:lnTo>
                    <a:pt x="108680" y="249555"/>
                  </a:lnTo>
                  <a:cubicBezTo>
                    <a:pt x="105918" y="249555"/>
                    <a:pt x="103632" y="251841"/>
                    <a:pt x="103632" y="254603"/>
                  </a:cubicBezTo>
                  <a:cubicBezTo>
                    <a:pt x="103632" y="257366"/>
                    <a:pt x="105918" y="259651"/>
                    <a:pt x="108680" y="259651"/>
                  </a:cubicBezTo>
                  <a:lnTo>
                    <a:pt x="145542" y="259651"/>
                  </a:lnTo>
                  <a:lnTo>
                    <a:pt x="145542" y="270415"/>
                  </a:lnTo>
                  <a:lnTo>
                    <a:pt x="140208" y="270415"/>
                  </a:lnTo>
                  <a:cubicBezTo>
                    <a:pt x="137446" y="270415"/>
                    <a:pt x="135160" y="272701"/>
                    <a:pt x="135160" y="275463"/>
                  </a:cubicBezTo>
                  <a:cubicBezTo>
                    <a:pt x="135160" y="278225"/>
                    <a:pt x="137446" y="280511"/>
                    <a:pt x="140208" y="280511"/>
                  </a:cubicBezTo>
                  <a:lnTo>
                    <a:pt x="145542" y="280511"/>
                  </a:lnTo>
                  <a:lnTo>
                    <a:pt x="145542" y="291274"/>
                  </a:lnTo>
                  <a:lnTo>
                    <a:pt x="98584" y="291274"/>
                  </a:lnTo>
                  <a:cubicBezTo>
                    <a:pt x="95822" y="291274"/>
                    <a:pt x="93535" y="293560"/>
                    <a:pt x="93535" y="296323"/>
                  </a:cubicBezTo>
                  <a:cubicBezTo>
                    <a:pt x="93535" y="299085"/>
                    <a:pt x="95822" y="301371"/>
                    <a:pt x="98584" y="301371"/>
                  </a:cubicBezTo>
                  <a:lnTo>
                    <a:pt x="144971" y="301371"/>
                  </a:lnTo>
                  <a:cubicBezTo>
                    <a:pt x="143066" y="307562"/>
                    <a:pt x="137351" y="312134"/>
                    <a:pt x="130493" y="312134"/>
                  </a:cubicBezTo>
                  <a:lnTo>
                    <a:pt x="87440" y="312134"/>
                  </a:lnTo>
                  <a:cubicBezTo>
                    <a:pt x="80582" y="312134"/>
                    <a:pt x="74867" y="307562"/>
                    <a:pt x="72962" y="301371"/>
                  </a:cubicBezTo>
                  <a:lnTo>
                    <a:pt x="77724" y="301371"/>
                  </a:lnTo>
                  <a:cubicBezTo>
                    <a:pt x="80486" y="301371"/>
                    <a:pt x="82772" y="299085"/>
                    <a:pt x="82772" y="296323"/>
                  </a:cubicBezTo>
                  <a:cubicBezTo>
                    <a:pt x="82772" y="293560"/>
                    <a:pt x="80486" y="291274"/>
                    <a:pt x="77724" y="291274"/>
                  </a:cubicBezTo>
                  <a:lnTo>
                    <a:pt x="72390" y="291274"/>
                  </a:lnTo>
                  <a:lnTo>
                    <a:pt x="72390" y="280511"/>
                  </a:lnTo>
                  <a:lnTo>
                    <a:pt x="119348" y="280511"/>
                  </a:lnTo>
                  <a:cubicBezTo>
                    <a:pt x="122110" y="280511"/>
                    <a:pt x="124397" y="278225"/>
                    <a:pt x="124397" y="275463"/>
                  </a:cubicBezTo>
                  <a:cubicBezTo>
                    <a:pt x="124397" y="272701"/>
                    <a:pt x="122110" y="270415"/>
                    <a:pt x="119348" y="270415"/>
                  </a:cubicBezTo>
                  <a:lnTo>
                    <a:pt x="72390" y="270415"/>
                  </a:lnTo>
                  <a:lnTo>
                    <a:pt x="72390" y="259651"/>
                  </a:lnTo>
                  <a:lnTo>
                    <a:pt x="85249" y="259651"/>
                  </a:lnTo>
                  <a:cubicBezTo>
                    <a:pt x="88011" y="259651"/>
                    <a:pt x="90297" y="257366"/>
                    <a:pt x="90297" y="254603"/>
                  </a:cubicBezTo>
                  <a:cubicBezTo>
                    <a:pt x="90297" y="251841"/>
                    <a:pt x="88011" y="249555"/>
                    <a:pt x="85249" y="249555"/>
                  </a:cubicBezTo>
                  <a:lnTo>
                    <a:pt x="67437" y="249555"/>
                  </a:lnTo>
                  <a:cubicBezTo>
                    <a:pt x="64484" y="249555"/>
                    <a:pt x="62103" y="247174"/>
                    <a:pt x="62103" y="244221"/>
                  </a:cubicBezTo>
                  <a:cubicBezTo>
                    <a:pt x="62103" y="241268"/>
                    <a:pt x="64484" y="238887"/>
                    <a:pt x="67437" y="238887"/>
                  </a:cubicBezTo>
                  <a:lnTo>
                    <a:pt x="150686" y="238887"/>
                  </a:lnTo>
                  <a:cubicBezTo>
                    <a:pt x="153638" y="238887"/>
                    <a:pt x="156020" y="241268"/>
                    <a:pt x="156020" y="244221"/>
                  </a:cubicBezTo>
                  <a:lnTo>
                    <a:pt x="156020" y="2442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2882074" y="2802254"/>
              <a:ext cx="51625" cy="30861"/>
            </a:xfrm>
            <a:custGeom>
              <a:avLst/>
              <a:gdLst/>
              <a:ahLst/>
              <a:cxnLst/>
              <a:rect l="l" t="t" r="r" b="b"/>
              <a:pathLst>
                <a:path w="51625" h="30861" extrusionOk="0">
                  <a:moveTo>
                    <a:pt x="36195" y="0"/>
                  </a:moveTo>
                  <a:lnTo>
                    <a:pt x="15431" y="0"/>
                  </a:lnTo>
                  <a:cubicBezTo>
                    <a:pt x="6953" y="0"/>
                    <a:pt x="0" y="6953"/>
                    <a:pt x="0" y="15431"/>
                  </a:cubicBezTo>
                  <a:cubicBezTo>
                    <a:pt x="0" y="23908"/>
                    <a:pt x="6953" y="30861"/>
                    <a:pt x="15431" y="30861"/>
                  </a:cubicBezTo>
                  <a:lnTo>
                    <a:pt x="36195" y="30861"/>
                  </a:lnTo>
                  <a:cubicBezTo>
                    <a:pt x="44672" y="30861"/>
                    <a:pt x="51626" y="23908"/>
                    <a:pt x="51626" y="15431"/>
                  </a:cubicBezTo>
                  <a:cubicBezTo>
                    <a:pt x="51626" y="6953"/>
                    <a:pt x="44672" y="0"/>
                    <a:pt x="36195" y="0"/>
                  </a:cubicBezTo>
                  <a:lnTo>
                    <a:pt x="36195" y="0"/>
                  </a:lnTo>
                  <a:close/>
                  <a:moveTo>
                    <a:pt x="36195" y="20860"/>
                  </a:moveTo>
                  <a:lnTo>
                    <a:pt x="15431" y="20860"/>
                  </a:lnTo>
                  <a:cubicBezTo>
                    <a:pt x="12478" y="20860"/>
                    <a:pt x="10096" y="18479"/>
                    <a:pt x="10096" y="15526"/>
                  </a:cubicBezTo>
                  <a:cubicBezTo>
                    <a:pt x="10096" y="12573"/>
                    <a:pt x="12478" y="10192"/>
                    <a:pt x="15431" y="10192"/>
                  </a:cubicBezTo>
                  <a:lnTo>
                    <a:pt x="36195" y="10192"/>
                  </a:lnTo>
                  <a:cubicBezTo>
                    <a:pt x="39148" y="10192"/>
                    <a:pt x="41529" y="12573"/>
                    <a:pt x="41529" y="15526"/>
                  </a:cubicBezTo>
                  <a:cubicBezTo>
                    <a:pt x="41529" y="18479"/>
                    <a:pt x="39148" y="20860"/>
                    <a:pt x="36195" y="20860"/>
                  </a:cubicBezTo>
                  <a:lnTo>
                    <a:pt x="36195" y="208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2871709" y="2729539"/>
              <a:ext cx="48789" cy="41186"/>
            </a:xfrm>
            <a:custGeom>
              <a:avLst/>
              <a:gdLst/>
              <a:ahLst/>
              <a:cxnLst/>
              <a:rect l="l" t="t" r="r" b="b"/>
              <a:pathLst>
                <a:path w="48789" h="41186" extrusionOk="0">
                  <a:moveTo>
                    <a:pt x="15413" y="41187"/>
                  </a:moveTo>
                  <a:cubicBezTo>
                    <a:pt x="17985" y="41187"/>
                    <a:pt x="20652" y="40520"/>
                    <a:pt x="23128" y="39091"/>
                  </a:cubicBezTo>
                  <a:lnTo>
                    <a:pt x="41131" y="28709"/>
                  </a:lnTo>
                  <a:cubicBezTo>
                    <a:pt x="44655" y="26614"/>
                    <a:pt x="47227" y="23280"/>
                    <a:pt x="48274" y="19375"/>
                  </a:cubicBezTo>
                  <a:cubicBezTo>
                    <a:pt x="49322" y="15374"/>
                    <a:pt x="48751" y="11278"/>
                    <a:pt x="46750" y="7659"/>
                  </a:cubicBezTo>
                  <a:cubicBezTo>
                    <a:pt x="44655" y="4135"/>
                    <a:pt x="41321" y="1563"/>
                    <a:pt x="37416" y="515"/>
                  </a:cubicBezTo>
                  <a:cubicBezTo>
                    <a:pt x="33415" y="-533"/>
                    <a:pt x="29320" y="39"/>
                    <a:pt x="25700" y="2039"/>
                  </a:cubicBezTo>
                  <a:lnTo>
                    <a:pt x="7698" y="12421"/>
                  </a:lnTo>
                  <a:cubicBezTo>
                    <a:pt x="364" y="16708"/>
                    <a:pt x="-2208" y="26137"/>
                    <a:pt x="2078" y="33472"/>
                  </a:cubicBezTo>
                  <a:cubicBezTo>
                    <a:pt x="4936" y="38425"/>
                    <a:pt x="10079" y="41187"/>
                    <a:pt x="15508" y="41187"/>
                  </a:cubicBezTo>
                  <a:lnTo>
                    <a:pt x="15508" y="41187"/>
                  </a:lnTo>
                  <a:close/>
                  <a:moveTo>
                    <a:pt x="12651" y="21089"/>
                  </a:moveTo>
                  <a:lnTo>
                    <a:pt x="30653" y="10707"/>
                  </a:lnTo>
                  <a:cubicBezTo>
                    <a:pt x="31891" y="10040"/>
                    <a:pt x="33320" y="9754"/>
                    <a:pt x="34749" y="10135"/>
                  </a:cubicBezTo>
                  <a:cubicBezTo>
                    <a:pt x="36178" y="10516"/>
                    <a:pt x="37321" y="11374"/>
                    <a:pt x="37987" y="12612"/>
                  </a:cubicBezTo>
                  <a:cubicBezTo>
                    <a:pt x="38749" y="13850"/>
                    <a:pt x="38940" y="15279"/>
                    <a:pt x="38559" y="16708"/>
                  </a:cubicBezTo>
                  <a:cubicBezTo>
                    <a:pt x="38178" y="18136"/>
                    <a:pt x="37321" y="19279"/>
                    <a:pt x="36082" y="19946"/>
                  </a:cubicBezTo>
                  <a:lnTo>
                    <a:pt x="18080" y="30328"/>
                  </a:lnTo>
                  <a:cubicBezTo>
                    <a:pt x="15508" y="31852"/>
                    <a:pt x="12175" y="30900"/>
                    <a:pt x="10746" y="28328"/>
                  </a:cubicBezTo>
                  <a:cubicBezTo>
                    <a:pt x="9222" y="25756"/>
                    <a:pt x="10174" y="22423"/>
                    <a:pt x="12746" y="20994"/>
                  </a:cubicBezTo>
                  <a:lnTo>
                    <a:pt x="12746" y="209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2871709" y="2864755"/>
              <a:ext cx="48810" cy="41190"/>
            </a:xfrm>
            <a:custGeom>
              <a:avLst/>
              <a:gdLst/>
              <a:ahLst/>
              <a:cxnLst/>
              <a:rect l="l" t="t" r="r" b="b"/>
              <a:pathLst>
                <a:path w="48810" h="41190" extrusionOk="0">
                  <a:moveTo>
                    <a:pt x="41131" y="12460"/>
                  </a:moveTo>
                  <a:lnTo>
                    <a:pt x="23128" y="2078"/>
                  </a:lnTo>
                  <a:cubicBezTo>
                    <a:pt x="15794" y="-2208"/>
                    <a:pt x="6269" y="364"/>
                    <a:pt x="2078" y="7698"/>
                  </a:cubicBezTo>
                  <a:cubicBezTo>
                    <a:pt x="-2208" y="15032"/>
                    <a:pt x="364" y="24557"/>
                    <a:pt x="7698" y="28748"/>
                  </a:cubicBezTo>
                  <a:lnTo>
                    <a:pt x="25700" y="39130"/>
                  </a:lnTo>
                  <a:cubicBezTo>
                    <a:pt x="29320" y="41226"/>
                    <a:pt x="33415" y="41702"/>
                    <a:pt x="37416" y="40654"/>
                  </a:cubicBezTo>
                  <a:cubicBezTo>
                    <a:pt x="41416" y="39607"/>
                    <a:pt x="44750" y="37035"/>
                    <a:pt x="46750" y="33511"/>
                  </a:cubicBezTo>
                  <a:cubicBezTo>
                    <a:pt x="48846" y="29986"/>
                    <a:pt x="49322" y="25795"/>
                    <a:pt x="48274" y="21795"/>
                  </a:cubicBezTo>
                  <a:cubicBezTo>
                    <a:pt x="47227" y="17794"/>
                    <a:pt x="44655" y="14461"/>
                    <a:pt x="41131" y="12460"/>
                  </a:cubicBezTo>
                  <a:lnTo>
                    <a:pt x="41131" y="12460"/>
                  </a:lnTo>
                  <a:close/>
                  <a:moveTo>
                    <a:pt x="38083" y="28462"/>
                  </a:moveTo>
                  <a:cubicBezTo>
                    <a:pt x="37321" y="29701"/>
                    <a:pt x="36178" y="30558"/>
                    <a:pt x="34844" y="30939"/>
                  </a:cubicBezTo>
                  <a:cubicBezTo>
                    <a:pt x="33415" y="31320"/>
                    <a:pt x="31987" y="31129"/>
                    <a:pt x="30748" y="30367"/>
                  </a:cubicBezTo>
                  <a:lnTo>
                    <a:pt x="12746" y="19985"/>
                  </a:lnTo>
                  <a:cubicBezTo>
                    <a:pt x="10174" y="18461"/>
                    <a:pt x="9317" y="15223"/>
                    <a:pt x="10746" y="12651"/>
                  </a:cubicBezTo>
                  <a:cubicBezTo>
                    <a:pt x="11698" y="10936"/>
                    <a:pt x="13508" y="9984"/>
                    <a:pt x="15413" y="9984"/>
                  </a:cubicBezTo>
                  <a:cubicBezTo>
                    <a:pt x="16366" y="9984"/>
                    <a:pt x="17223" y="10174"/>
                    <a:pt x="18080" y="10746"/>
                  </a:cubicBezTo>
                  <a:lnTo>
                    <a:pt x="36082" y="21128"/>
                  </a:lnTo>
                  <a:cubicBezTo>
                    <a:pt x="37321" y="21890"/>
                    <a:pt x="38178" y="23033"/>
                    <a:pt x="38559" y="24367"/>
                  </a:cubicBezTo>
                  <a:cubicBezTo>
                    <a:pt x="38940" y="25795"/>
                    <a:pt x="38749" y="27224"/>
                    <a:pt x="37987" y="28462"/>
                  </a:cubicBezTo>
                  <a:lnTo>
                    <a:pt x="37987" y="284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2590800" y="2802254"/>
              <a:ext cx="51625" cy="30861"/>
            </a:xfrm>
            <a:custGeom>
              <a:avLst/>
              <a:gdLst/>
              <a:ahLst/>
              <a:cxnLst/>
              <a:rect l="l" t="t" r="r" b="b"/>
              <a:pathLst>
                <a:path w="51625" h="30861" extrusionOk="0">
                  <a:moveTo>
                    <a:pt x="36195" y="30861"/>
                  </a:moveTo>
                  <a:cubicBezTo>
                    <a:pt x="44672" y="30861"/>
                    <a:pt x="51626" y="23908"/>
                    <a:pt x="51626" y="15431"/>
                  </a:cubicBezTo>
                  <a:cubicBezTo>
                    <a:pt x="51626" y="6953"/>
                    <a:pt x="44672" y="0"/>
                    <a:pt x="36195" y="0"/>
                  </a:cubicBezTo>
                  <a:lnTo>
                    <a:pt x="15431" y="0"/>
                  </a:lnTo>
                  <a:cubicBezTo>
                    <a:pt x="6953" y="0"/>
                    <a:pt x="0" y="6953"/>
                    <a:pt x="0" y="15431"/>
                  </a:cubicBezTo>
                  <a:cubicBezTo>
                    <a:pt x="0" y="23908"/>
                    <a:pt x="6953" y="30861"/>
                    <a:pt x="15431" y="30861"/>
                  </a:cubicBezTo>
                  <a:lnTo>
                    <a:pt x="36195" y="30861"/>
                  </a:lnTo>
                  <a:close/>
                  <a:moveTo>
                    <a:pt x="10001" y="15431"/>
                  </a:moveTo>
                  <a:cubicBezTo>
                    <a:pt x="10001" y="12478"/>
                    <a:pt x="12383" y="10097"/>
                    <a:pt x="15335" y="10097"/>
                  </a:cubicBezTo>
                  <a:lnTo>
                    <a:pt x="36100" y="10097"/>
                  </a:lnTo>
                  <a:cubicBezTo>
                    <a:pt x="39053" y="10097"/>
                    <a:pt x="41434" y="12478"/>
                    <a:pt x="41434" y="15431"/>
                  </a:cubicBezTo>
                  <a:cubicBezTo>
                    <a:pt x="41434" y="18383"/>
                    <a:pt x="39053" y="20765"/>
                    <a:pt x="36100" y="20765"/>
                  </a:cubicBezTo>
                  <a:lnTo>
                    <a:pt x="15431" y="20765"/>
                  </a:lnTo>
                  <a:cubicBezTo>
                    <a:pt x="12478" y="20765"/>
                    <a:pt x="10096" y="18383"/>
                    <a:pt x="10096" y="15431"/>
                  </a:cubicBezTo>
                  <a:lnTo>
                    <a:pt x="10096" y="154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2"/>
            <p:cNvSpPr/>
            <p:nvPr/>
          </p:nvSpPr>
          <p:spPr>
            <a:xfrm>
              <a:off x="2603979" y="2729518"/>
              <a:ext cx="48906" cy="41208"/>
            </a:xfrm>
            <a:custGeom>
              <a:avLst/>
              <a:gdLst/>
              <a:ahLst/>
              <a:cxnLst/>
              <a:rect l="l" t="t" r="r" b="b"/>
              <a:pathLst>
                <a:path w="48906" h="41208" extrusionOk="0">
                  <a:moveTo>
                    <a:pt x="41113" y="12443"/>
                  </a:moveTo>
                  <a:lnTo>
                    <a:pt x="23111" y="2060"/>
                  </a:lnTo>
                  <a:cubicBezTo>
                    <a:pt x="19586" y="-35"/>
                    <a:pt x="15395" y="-511"/>
                    <a:pt x="11395" y="536"/>
                  </a:cubicBezTo>
                  <a:cubicBezTo>
                    <a:pt x="7394" y="1584"/>
                    <a:pt x="4061" y="4156"/>
                    <a:pt x="2060" y="7680"/>
                  </a:cubicBezTo>
                  <a:cubicBezTo>
                    <a:pt x="-35" y="11204"/>
                    <a:pt x="-511" y="15395"/>
                    <a:pt x="536" y="19396"/>
                  </a:cubicBezTo>
                  <a:cubicBezTo>
                    <a:pt x="1584" y="23396"/>
                    <a:pt x="4156" y="26730"/>
                    <a:pt x="7680" y="28730"/>
                  </a:cubicBezTo>
                  <a:lnTo>
                    <a:pt x="25682" y="39113"/>
                  </a:lnTo>
                  <a:cubicBezTo>
                    <a:pt x="28064" y="40541"/>
                    <a:pt x="30731" y="41208"/>
                    <a:pt x="33398" y="41208"/>
                  </a:cubicBezTo>
                  <a:cubicBezTo>
                    <a:pt x="38732" y="41208"/>
                    <a:pt x="43970" y="38446"/>
                    <a:pt x="46828" y="33493"/>
                  </a:cubicBezTo>
                  <a:cubicBezTo>
                    <a:pt x="51114" y="26159"/>
                    <a:pt x="48542" y="16634"/>
                    <a:pt x="41208" y="12443"/>
                  </a:cubicBezTo>
                  <a:lnTo>
                    <a:pt x="41208" y="12443"/>
                  </a:lnTo>
                  <a:close/>
                  <a:moveTo>
                    <a:pt x="38065" y="28445"/>
                  </a:moveTo>
                  <a:cubicBezTo>
                    <a:pt x="36541" y="31016"/>
                    <a:pt x="33302" y="31874"/>
                    <a:pt x="30731" y="30445"/>
                  </a:cubicBezTo>
                  <a:lnTo>
                    <a:pt x="12728" y="20063"/>
                  </a:lnTo>
                  <a:cubicBezTo>
                    <a:pt x="11490" y="19301"/>
                    <a:pt x="10633" y="18158"/>
                    <a:pt x="10252" y="16824"/>
                  </a:cubicBezTo>
                  <a:cubicBezTo>
                    <a:pt x="9871" y="15395"/>
                    <a:pt x="10061" y="13967"/>
                    <a:pt x="10823" y="12728"/>
                  </a:cubicBezTo>
                  <a:cubicBezTo>
                    <a:pt x="11585" y="11490"/>
                    <a:pt x="12728" y="10633"/>
                    <a:pt x="14062" y="10252"/>
                  </a:cubicBezTo>
                  <a:cubicBezTo>
                    <a:pt x="15491" y="9871"/>
                    <a:pt x="16919" y="10061"/>
                    <a:pt x="18158" y="10823"/>
                  </a:cubicBezTo>
                  <a:lnTo>
                    <a:pt x="36160" y="21206"/>
                  </a:lnTo>
                  <a:cubicBezTo>
                    <a:pt x="38732" y="22730"/>
                    <a:pt x="39589" y="25968"/>
                    <a:pt x="38160" y="28540"/>
                  </a:cubicBezTo>
                  <a:lnTo>
                    <a:pt x="38160" y="285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2"/>
            <p:cNvSpPr/>
            <p:nvPr/>
          </p:nvSpPr>
          <p:spPr>
            <a:xfrm>
              <a:off x="2604096" y="2864660"/>
              <a:ext cx="48789" cy="41169"/>
            </a:xfrm>
            <a:custGeom>
              <a:avLst/>
              <a:gdLst/>
              <a:ahLst/>
              <a:cxnLst/>
              <a:rect l="l" t="t" r="r" b="b"/>
              <a:pathLst>
                <a:path w="48789" h="41169" extrusionOk="0">
                  <a:moveTo>
                    <a:pt x="25661" y="2078"/>
                  </a:moveTo>
                  <a:lnTo>
                    <a:pt x="7659" y="12460"/>
                  </a:lnTo>
                  <a:cubicBezTo>
                    <a:pt x="4135" y="14556"/>
                    <a:pt x="1563" y="17890"/>
                    <a:pt x="515" y="21795"/>
                  </a:cubicBezTo>
                  <a:cubicBezTo>
                    <a:pt x="-533" y="25795"/>
                    <a:pt x="39" y="29891"/>
                    <a:pt x="2039" y="33511"/>
                  </a:cubicBezTo>
                  <a:cubicBezTo>
                    <a:pt x="4135" y="37035"/>
                    <a:pt x="7468" y="39607"/>
                    <a:pt x="11374" y="40654"/>
                  </a:cubicBezTo>
                  <a:cubicBezTo>
                    <a:pt x="15374" y="41702"/>
                    <a:pt x="19470" y="41131"/>
                    <a:pt x="23089" y="39130"/>
                  </a:cubicBezTo>
                  <a:lnTo>
                    <a:pt x="41092" y="28748"/>
                  </a:lnTo>
                  <a:cubicBezTo>
                    <a:pt x="48426" y="24462"/>
                    <a:pt x="50998" y="15032"/>
                    <a:pt x="46711" y="7698"/>
                  </a:cubicBezTo>
                  <a:cubicBezTo>
                    <a:pt x="42425" y="364"/>
                    <a:pt x="32995" y="-2208"/>
                    <a:pt x="25661" y="2078"/>
                  </a:cubicBezTo>
                  <a:lnTo>
                    <a:pt x="25661" y="2078"/>
                  </a:lnTo>
                  <a:close/>
                  <a:moveTo>
                    <a:pt x="36043" y="20080"/>
                  </a:moveTo>
                  <a:lnTo>
                    <a:pt x="18041" y="30463"/>
                  </a:lnTo>
                  <a:cubicBezTo>
                    <a:pt x="16803" y="31225"/>
                    <a:pt x="15374" y="31415"/>
                    <a:pt x="13945" y="31034"/>
                  </a:cubicBezTo>
                  <a:cubicBezTo>
                    <a:pt x="12517" y="30653"/>
                    <a:pt x="11374" y="29796"/>
                    <a:pt x="10707" y="28558"/>
                  </a:cubicBezTo>
                  <a:cubicBezTo>
                    <a:pt x="9945" y="27319"/>
                    <a:pt x="9754" y="25891"/>
                    <a:pt x="10135" y="24462"/>
                  </a:cubicBezTo>
                  <a:cubicBezTo>
                    <a:pt x="10516" y="23033"/>
                    <a:pt x="11374" y="21890"/>
                    <a:pt x="12612" y="21223"/>
                  </a:cubicBezTo>
                  <a:lnTo>
                    <a:pt x="30614" y="10841"/>
                  </a:lnTo>
                  <a:cubicBezTo>
                    <a:pt x="31471" y="10365"/>
                    <a:pt x="32424" y="10079"/>
                    <a:pt x="33281" y="10079"/>
                  </a:cubicBezTo>
                  <a:cubicBezTo>
                    <a:pt x="35186" y="10079"/>
                    <a:pt x="36996" y="11032"/>
                    <a:pt x="37948" y="12746"/>
                  </a:cubicBezTo>
                  <a:cubicBezTo>
                    <a:pt x="39472" y="15318"/>
                    <a:pt x="38520" y="18652"/>
                    <a:pt x="35948" y="20080"/>
                  </a:cubicBezTo>
                  <a:lnTo>
                    <a:pt x="35948" y="200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8" name="Google Shape;238;p22"/>
          <p:cNvGrpSpPr/>
          <p:nvPr/>
        </p:nvGrpSpPr>
        <p:grpSpPr>
          <a:xfrm>
            <a:off x="7932692" y="3141647"/>
            <a:ext cx="342900" cy="342804"/>
            <a:chOff x="8508110" y="4354734"/>
            <a:chExt cx="342900" cy="342804"/>
          </a:xfrm>
        </p:grpSpPr>
        <p:sp>
          <p:nvSpPr>
            <p:cNvPr id="239" name="Google Shape;239;p22"/>
            <p:cNvSpPr/>
            <p:nvPr/>
          </p:nvSpPr>
          <p:spPr>
            <a:xfrm>
              <a:off x="8508110" y="4354734"/>
              <a:ext cx="342900" cy="342804"/>
            </a:xfrm>
            <a:custGeom>
              <a:avLst/>
              <a:gdLst/>
              <a:ahLst/>
              <a:cxnLst/>
              <a:rect l="l" t="t" r="r" b="b"/>
              <a:pathLst>
                <a:path w="342900" h="342804" extrusionOk="0">
                  <a:moveTo>
                    <a:pt x="324421" y="135160"/>
                  </a:moveTo>
                  <a:lnTo>
                    <a:pt x="200216" y="135160"/>
                  </a:lnTo>
                  <a:lnTo>
                    <a:pt x="200216" y="18383"/>
                  </a:lnTo>
                  <a:cubicBezTo>
                    <a:pt x="200216" y="8192"/>
                    <a:pt x="191929" y="0"/>
                    <a:pt x="181833" y="0"/>
                  </a:cubicBezTo>
                  <a:lnTo>
                    <a:pt x="18383" y="0"/>
                  </a:lnTo>
                  <a:cubicBezTo>
                    <a:pt x="8191" y="0"/>
                    <a:pt x="0" y="8287"/>
                    <a:pt x="0" y="18383"/>
                  </a:cubicBezTo>
                  <a:lnTo>
                    <a:pt x="0" y="158020"/>
                  </a:lnTo>
                  <a:cubicBezTo>
                    <a:pt x="0" y="168212"/>
                    <a:pt x="8287" y="176403"/>
                    <a:pt x="18383" y="176403"/>
                  </a:cubicBezTo>
                  <a:lnTo>
                    <a:pt x="31147" y="176403"/>
                  </a:lnTo>
                  <a:lnTo>
                    <a:pt x="31147" y="202597"/>
                  </a:lnTo>
                  <a:cubicBezTo>
                    <a:pt x="31147" y="204502"/>
                    <a:pt x="32195" y="206216"/>
                    <a:pt x="33909" y="207073"/>
                  </a:cubicBezTo>
                  <a:cubicBezTo>
                    <a:pt x="34576" y="207454"/>
                    <a:pt x="35433" y="207645"/>
                    <a:pt x="36195" y="207645"/>
                  </a:cubicBezTo>
                  <a:cubicBezTo>
                    <a:pt x="37243" y="207645"/>
                    <a:pt x="38291" y="207264"/>
                    <a:pt x="39243" y="206597"/>
                  </a:cubicBezTo>
                  <a:lnTo>
                    <a:pt x="79534" y="176403"/>
                  </a:lnTo>
                  <a:lnTo>
                    <a:pt x="142684" y="176403"/>
                  </a:lnTo>
                  <a:lnTo>
                    <a:pt x="142684" y="255175"/>
                  </a:lnTo>
                  <a:cubicBezTo>
                    <a:pt x="142684" y="257937"/>
                    <a:pt x="144971" y="260223"/>
                    <a:pt x="147733" y="260223"/>
                  </a:cubicBezTo>
                  <a:cubicBezTo>
                    <a:pt x="150495" y="260223"/>
                    <a:pt x="152781" y="257937"/>
                    <a:pt x="152781" y="255175"/>
                  </a:cubicBezTo>
                  <a:lnTo>
                    <a:pt x="152781" y="153543"/>
                  </a:lnTo>
                  <a:cubicBezTo>
                    <a:pt x="152781" y="148971"/>
                    <a:pt x="156496" y="145161"/>
                    <a:pt x="161163" y="145161"/>
                  </a:cubicBezTo>
                  <a:lnTo>
                    <a:pt x="324612" y="145161"/>
                  </a:lnTo>
                  <a:cubicBezTo>
                    <a:pt x="329184" y="145161"/>
                    <a:pt x="332994" y="148876"/>
                    <a:pt x="332994" y="153543"/>
                  </a:cubicBezTo>
                  <a:lnTo>
                    <a:pt x="332994" y="293180"/>
                  </a:lnTo>
                  <a:cubicBezTo>
                    <a:pt x="332994" y="297752"/>
                    <a:pt x="329279" y="301562"/>
                    <a:pt x="324612" y="301562"/>
                  </a:cubicBezTo>
                  <a:lnTo>
                    <a:pt x="306800" y="301562"/>
                  </a:lnTo>
                  <a:cubicBezTo>
                    <a:pt x="304038" y="301562"/>
                    <a:pt x="301752" y="303847"/>
                    <a:pt x="301752" y="306610"/>
                  </a:cubicBezTo>
                  <a:lnTo>
                    <a:pt x="301752" y="327755"/>
                  </a:lnTo>
                  <a:lnTo>
                    <a:pt x="268224" y="302609"/>
                  </a:lnTo>
                  <a:cubicBezTo>
                    <a:pt x="267367" y="301943"/>
                    <a:pt x="266319" y="301562"/>
                    <a:pt x="265176" y="301562"/>
                  </a:cubicBezTo>
                  <a:lnTo>
                    <a:pt x="161163" y="301562"/>
                  </a:lnTo>
                  <a:cubicBezTo>
                    <a:pt x="156591" y="301562"/>
                    <a:pt x="152781" y="297847"/>
                    <a:pt x="152781" y="293180"/>
                  </a:cubicBezTo>
                  <a:lnTo>
                    <a:pt x="152781" y="278606"/>
                  </a:lnTo>
                  <a:cubicBezTo>
                    <a:pt x="152781" y="275844"/>
                    <a:pt x="150495" y="273558"/>
                    <a:pt x="147733" y="273558"/>
                  </a:cubicBezTo>
                  <a:cubicBezTo>
                    <a:pt x="144971" y="273558"/>
                    <a:pt x="142684" y="275844"/>
                    <a:pt x="142684" y="278606"/>
                  </a:cubicBezTo>
                  <a:lnTo>
                    <a:pt x="142684" y="293180"/>
                  </a:lnTo>
                  <a:cubicBezTo>
                    <a:pt x="142684" y="303371"/>
                    <a:pt x="150972" y="311563"/>
                    <a:pt x="161068" y="311563"/>
                  </a:cubicBezTo>
                  <a:lnTo>
                    <a:pt x="263366" y="311563"/>
                  </a:lnTo>
                  <a:lnTo>
                    <a:pt x="303657" y="341757"/>
                  </a:lnTo>
                  <a:cubicBezTo>
                    <a:pt x="304515" y="342424"/>
                    <a:pt x="305562" y="342805"/>
                    <a:pt x="306705" y="342805"/>
                  </a:cubicBezTo>
                  <a:cubicBezTo>
                    <a:pt x="307467" y="342805"/>
                    <a:pt x="308229" y="342614"/>
                    <a:pt x="308991" y="342233"/>
                  </a:cubicBezTo>
                  <a:cubicBezTo>
                    <a:pt x="310705" y="341376"/>
                    <a:pt x="311753" y="339662"/>
                    <a:pt x="311753" y="337756"/>
                  </a:cubicBezTo>
                  <a:lnTo>
                    <a:pt x="311753" y="311563"/>
                  </a:lnTo>
                  <a:lnTo>
                    <a:pt x="324517" y="311563"/>
                  </a:lnTo>
                  <a:cubicBezTo>
                    <a:pt x="334709" y="311563"/>
                    <a:pt x="342900" y="303276"/>
                    <a:pt x="342900" y="293180"/>
                  </a:cubicBezTo>
                  <a:lnTo>
                    <a:pt x="342900" y="153543"/>
                  </a:lnTo>
                  <a:cubicBezTo>
                    <a:pt x="342900" y="143351"/>
                    <a:pt x="334613" y="135160"/>
                    <a:pt x="324517" y="135160"/>
                  </a:cubicBezTo>
                  <a:lnTo>
                    <a:pt x="324517" y="135160"/>
                  </a:lnTo>
                  <a:close/>
                  <a:moveTo>
                    <a:pt x="142590" y="153543"/>
                  </a:moveTo>
                  <a:lnTo>
                    <a:pt x="142590" y="166306"/>
                  </a:lnTo>
                  <a:lnTo>
                    <a:pt x="77819" y="166306"/>
                  </a:lnTo>
                  <a:cubicBezTo>
                    <a:pt x="76771" y="166306"/>
                    <a:pt x="75629" y="166688"/>
                    <a:pt x="74772" y="167354"/>
                  </a:cubicBezTo>
                  <a:lnTo>
                    <a:pt x="41243" y="192500"/>
                  </a:lnTo>
                  <a:lnTo>
                    <a:pt x="41243" y="171355"/>
                  </a:lnTo>
                  <a:cubicBezTo>
                    <a:pt x="41243" y="168592"/>
                    <a:pt x="38958" y="166306"/>
                    <a:pt x="36195" y="166306"/>
                  </a:cubicBezTo>
                  <a:lnTo>
                    <a:pt x="18383" y="166306"/>
                  </a:lnTo>
                  <a:cubicBezTo>
                    <a:pt x="13811" y="166306"/>
                    <a:pt x="10001" y="162592"/>
                    <a:pt x="10001" y="157925"/>
                  </a:cubicBezTo>
                  <a:lnTo>
                    <a:pt x="10001" y="18288"/>
                  </a:lnTo>
                  <a:cubicBezTo>
                    <a:pt x="10001" y="13716"/>
                    <a:pt x="13716" y="9906"/>
                    <a:pt x="18383" y="9906"/>
                  </a:cubicBezTo>
                  <a:lnTo>
                    <a:pt x="181833" y="9906"/>
                  </a:lnTo>
                  <a:cubicBezTo>
                    <a:pt x="186404" y="9906"/>
                    <a:pt x="190215" y="13621"/>
                    <a:pt x="190215" y="18288"/>
                  </a:cubicBezTo>
                  <a:lnTo>
                    <a:pt x="190215" y="135064"/>
                  </a:lnTo>
                  <a:lnTo>
                    <a:pt x="161068" y="135064"/>
                  </a:lnTo>
                  <a:cubicBezTo>
                    <a:pt x="150876" y="135064"/>
                    <a:pt x="142684" y="143351"/>
                    <a:pt x="142684" y="153448"/>
                  </a:cubicBezTo>
                  <a:lnTo>
                    <a:pt x="142684" y="15344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2"/>
            <p:cNvSpPr/>
            <p:nvPr/>
          </p:nvSpPr>
          <p:spPr>
            <a:xfrm>
              <a:off x="8698992" y="4523426"/>
              <a:ext cx="103726" cy="109342"/>
            </a:xfrm>
            <a:custGeom>
              <a:avLst/>
              <a:gdLst/>
              <a:ahLst/>
              <a:cxnLst/>
              <a:rect l="l" t="t" r="r" b="b"/>
              <a:pathLst>
                <a:path w="103726" h="109342" extrusionOk="0">
                  <a:moveTo>
                    <a:pt x="47815" y="853"/>
                  </a:moveTo>
                  <a:cubicBezTo>
                    <a:pt x="45434" y="-385"/>
                    <a:pt x="42576" y="-290"/>
                    <a:pt x="40291" y="1234"/>
                  </a:cubicBezTo>
                  <a:lnTo>
                    <a:pt x="2953" y="26094"/>
                  </a:lnTo>
                  <a:cubicBezTo>
                    <a:pt x="1143" y="27333"/>
                    <a:pt x="0" y="29333"/>
                    <a:pt x="0" y="31524"/>
                  </a:cubicBezTo>
                  <a:cubicBezTo>
                    <a:pt x="0" y="33714"/>
                    <a:pt x="1143" y="35810"/>
                    <a:pt x="2953" y="36953"/>
                  </a:cubicBezTo>
                  <a:lnTo>
                    <a:pt x="40291" y="61813"/>
                  </a:lnTo>
                  <a:cubicBezTo>
                    <a:pt x="42576" y="63337"/>
                    <a:pt x="45434" y="63432"/>
                    <a:pt x="47815" y="62194"/>
                  </a:cubicBezTo>
                  <a:cubicBezTo>
                    <a:pt x="50196" y="60956"/>
                    <a:pt x="51721" y="58479"/>
                    <a:pt x="51721" y="55717"/>
                  </a:cubicBezTo>
                  <a:lnTo>
                    <a:pt x="51721" y="46859"/>
                  </a:lnTo>
                  <a:lnTo>
                    <a:pt x="57055" y="46859"/>
                  </a:lnTo>
                  <a:cubicBezTo>
                    <a:pt x="65722" y="46859"/>
                    <a:pt x="72866" y="53907"/>
                    <a:pt x="72866" y="62670"/>
                  </a:cubicBezTo>
                  <a:cubicBezTo>
                    <a:pt x="72866" y="71433"/>
                    <a:pt x="65817" y="78482"/>
                    <a:pt x="57055" y="78482"/>
                  </a:cubicBezTo>
                  <a:lnTo>
                    <a:pt x="25812" y="78482"/>
                  </a:lnTo>
                  <a:cubicBezTo>
                    <a:pt x="23050" y="78482"/>
                    <a:pt x="20764" y="80768"/>
                    <a:pt x="20764" y="83530"/>
                  </a:cubicBezTo>
                  <a:lnTo>
                    <a:pt x="20764" y="104295"/>
                  </a:lnTo>
                  <a:cubicBezTo>
                    <a:pt x="20764" y="107057"/>
                    <a:pt x="23050" y="109343"/>
                    <a:pt x="25812" y="109343"/>
                  </a:cubicBezTo>
                  <a:lnTo>
                    <a:pt x="57055" y="109343"/>
                  </a:lnTo>
                  <a:cubicBezTo>
                    <a:pt x="82772" y="109343"/>
                    <a:pt x="103727" y="88388"/>
                    <a:pt x="103727" y="62670"/>
                  </a:cubicBezTo>
                  <a:cubicBezTo>
                    <a:pt x="103727" y="55527"/>
                    <a:pt x="102203" y="48764"/>
                    <a:pt x="99060" y="42382"/>
                  </a:cubicBezTo>
                  <a:cubicBezTo>
                    <a:pt x="97821" y="39906"/>
                    <a:pt x="94869" y="38858"/>
                    <a:pt x="92392" y="40096"/>
                  </a:cubicBezTo>
                  <a:cubicBezTo>
                    <a:pt x="89915" y="41334"/>
                    <a:pt x="88868" y="44287"/>
                    <a:pt x="90106" y="46764"/>
                  </a:cubicBezTo>
                  <a:cubicBezTo>
                    <a:pt x="92487" y="51717"/>
                    <a:pt x="93726" y="57051"/>
                    <a:pt x="93726" y="62670"/>
                  </a:cubicBezTo>
                  <a:cubicBezTo>
                    <a:pt x="93726" y="82863"/>
                    <a:pt x="77343" y="99246"/>
                    <a:pt x="57150" y="99246"/>
                  </a:cubicBezTo>
                  <a:lnTo>
                    <a:pt x="30956" y="99246"/>
                  </a:lnTo>
                  <a:lnTo>
                    <a:pt x="30956" y="88483"/>
                  </a:lnTo>
                  <a:lnTo>
                    <a:pt x="57150" y="88483"/>
                  </a:lnTo>
                  <a:cubicBezTo>
                    <a:pt x="71438" y="88483"/>
                    <a:pt x="82962" y="76863"/>
                    <a:pt x="82962" y="62670"/>
                  </a:cubicBezTo>
                  <a:cubicBezTo>
                    <a:pt x="82962" y="48478"/>
                    <a:pt x="71342" y="36858"/>
                    <a:pt x="57150" y="36858"/>
                  </a:cubicBezTo>
                  <a:lnTo>
                    <a:pt x="46767" y="36858"/>
                  </a:lnTo>
                  <a:cubicBezTo>
                    <a:pt x="44005" y="36858"/>
                    <a:pt x="41719" y="39144"/>
                    <a:pt x="41719" y="41906"/>
                  </a:cubicBezTo>
                  <a:lnTo>
                    <a:pt x="41719" y="50669"/>
                  </a:lnTo>
                  <a:lnTo>
                    <a:pt x="12954" y="31524"/>
                  </a:lnTo>
                  <a:lnTo>
                    <a:pt x="41719" y="12378"/>
                  </a:lnTo>
                  <a:lnTo>
                    <a:pt x="41719" y="21141"/>
                  </a:lnTo>
                  <a:cubicBezTo>
                    <a:pt x="41719" y="23904"/>
                    <a:pt x="44005" y="26189"/>
                    <a:pt x="46767" y="26189"/>
                  </a:cubicBezTo>
                  <a:lnTo>
                    <a:pt x="57150" y="26189"/>
                  </a:lnTo>
                  <a:cubicBezTo>
                    <a:pt x="63722" y="26189"/>
                    <a:pt x="70104" y="27904"/>
                    <a:pt x="75723" y="31238"/>
                  </a:cubicBezTo>
                  <a:cubicBezTo>
                    <a:pt x="78105" y="32667"/>
                    <a:pt x="81153" y="31809"/>
                    <a:pt x="82582" y="29428"/>
                  </a:cubicBezTo>
                  <a:cubicBezTo>
                    <a:pt x="84010" y="27047"/>
                    <a:pt x="83153" y="23999"/>
                    <a:pt x="80772" y="22570"/>
                  </a:cubicBezTo>
                  <a:cubicBezTo>
                    <a:pt x="73628" y="18379"/>
                    <a:pt x="65437" y="16093"/>
                    <a:pt x="57150" y="16093"/>
                  </a:cubicBezTo>
                  <a:lnTo>
                    <a:pt x="51815" y="16093"/>
                  </a:lnTo>
                  <a:lnTo>
                    <a:pt x="51815" y="7235"/>
                  </a:lnTo>
                  <a:cubicBezTo>
                    <a:pt x="51815" y="4568"/>
                    <a:pt x="50292" y="2091"/>
                    <a:pt x="47910" y="758"/>
                  </a:cubicBezTo>
                  <a:lnTo>
                    <a:pt x="47910" y="7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8573476" y="4380905"/>
              <a:ext cx="69610" cy="82890"/>
            </a:xfrm>
            <a:custGeom>
              <a:avLst/>
              <a:gdLst/>
              <a:ahLst/>
              <a:cxnLst/>
              <a:rect l="l" t="t" r="r" b="b"/>
              <a:pathLst>
                <a:path w="69610" h="82890" extrusionOk="0">
                  <a:moveTo>
                    <a:pt x="64556" y="17644"/>
                  </a:moveTo>
                  <a:cubicBezTo>
                    <a:pt x="63127" y="15263"/>
                    <a:pt x="60078" y="14501"/>
                    <a:pt x="57697" y="15835"/>
                  </a:cubicBezTo>
                  <a:cubicBezTo>
                    <a:pt x="55316" y="17263"/>
                    <a:pt x="54554" y="20311"/>
                    <a:pt x="55887" y="22693"/>
                  </a:cubicBezTo>
                  <a:cubicBezTo>
                    <a:pt x="58174" y="26502"/>
                    <a:pt x="59412" y="30884"/>
                    <a:pt x="59507" y="35361"/>
                  </a:cubicBezTo>
                  <a:cubicBezTo>
                    <a:pt x="59793" y="46695"/>
                    <a:pt x="52745" y="56887"/>
                    <a:pt x="42077" y="60602"/>
                  </a:cubicBezTo>
                  <a:cubicBezTo>
                    <a:pt x="40076" y="61269"/>
                    <a:pt x="38743" y="63174"/>
                    <a:pt x="38743" y="65364"/>
                  </a:cubicBezTo>
                  <a:lnTo>
                    <a:pt x="38743" y="67174"/>
                  </a:lnTo>
                  <a:cubicBezTo>
                    <a:pt x="38743" y="70127"/>
                    <a:pt x="36361" y="72508"/>
                    <a:pt x="33409" y="72508"/>
                  </a:cubicBezTo>
                  <a:cubicBezTo>
                    <a:pt x="30456" y="72508"/>
                    <a:pt x="28075" y="70127"/>
                    <a:pt x="28075" y="67174"/>
                  </a:cubicBezTo>
                  <a:lnTo>
                    <a:pt x="28075" y="56792"/>
                  </a:lnTo>
                  <a:cubicBezTo>
                    <a:pt x="28075" y="53839"/>
                    <a:pt x="30456" y="51458"/>
                    <a:pt x="33409" y="51458"/>
                  </a:cubicBezTo>
                  <a:cubicBezTo>
                    <a:pt x="37600" y="51458"/>
                    <a:pt x="41695" y="49744"/>
                    <a:pt x="44553" y="46695"/>
                  </a:cubicBezTo>
                  <a:cubicBezTo>
                    <a:pt x="47506" y="43648"/>
                    <a:pt x="49030" y="39552"/>
                    <a:pt x="48839" y="35361"/>
                  </a:cubicBezTo>
                  <a:cubicBezTo>
                    <a:pt x="48458" y="27455"/>
                    <a:pt x="41981" y="21073"/>
                    <a:pt x="34171" y="20692"/>
                  </a:cubicBezTo>
                  <a:cubicBezTo>
                    <a:pt x="28361" y="20406"/>
                    <a:pt x="22931" y="23454"/>
                    <a:pt x="20074" y="28503"/>
                  </a:cubicBezTo>
                  <a:cubicBezTo>
                    <a:pt x="19216" y="30122"/>
                    <a:pt x="17407" y="31074"/>
                    <a:pt x="15502" y="31074"/>
                  </a:cubicBezTo>
                  <a:cubicBezTo>
                    <a:pt x="13597" y="31074"/>
                    <a:pt x="11787" y="30027"/>
                    <a:pt x="10834" y="28407"/>
                  </a:cubicBezTo>
                  <a:cubicBezTo>
                    <a:pt x="10358" y="27645"/>
                    <a:pt x="9406" y="25455"/>
                    <a:pt x="10834" y="23169"/>
                  </a:cubicBezTo>
                  <a:cubicBezTo>
                    <a:pt x="15692" y="14691"/>
                    <a:pt x="24836" y="9643"/>
                    <a:pt x="34552" y="10024"/>
                  </a:cubicBezTo>
                  <a:cubicBezTo>
                    <a:pt x="36457" y="10024"/>
                    <a:pt x="38362" y="10405"/>
                    <a:pt x="40172" y="10881"/>
                  </a:cubicBezTo>
                  <a:cubicBezTo>
                    <a:pt x="42838" y="11548"/>
                    <a:pt x="45601" y="10024"/>
                    <a:pt x="46268" y="7262"/>
                  </a:cubicBezTo>
                  <a:cubicBezTo>
                    <a:pt x="46934" y="4595"/>
                    <a:pt x="45410" y="1833"/>
                    <a:pt x="42648" y="1166"/>
                  </a:cubicBezTo>
                  <a:cubicBezTo>
                    <a:pt x="40076" y="499"/>
                    <a:pt x="37504" y="118"/>
                    <a:pt x="34838" y="23"/>
                  </a:cubicBezTo>
                  <a:cubicBezTo>
                    <a:pt x="21312" y="-453"/>
                    <a:pt x="8739" y="6500"/>
                    <a:pt x="2072" y="18216"/>
                  </a:cubicBezTo>
                  <a:cubicBezTo>
                    <a:pt x="-691" y="22978"/>
                    <a:pt x="-691" y="28693"/>
                    <a:pt x="2072" y="33551"/>
                  </a:cubicBezTo>
                  <a:cubicBezTo>
                    <a:pt x="4834" y="38409"/>
                    <a:pt x="9882" y="41266"/>
                    <a:pt x="15406" y="41266"/>
                  </a:cubicBezTo>
                  <a:cubicBezTo>
                    <a:pt x="20931" y="41266"/>
                    <a:pt x="26075" y="38314"/>
                    <a:pt x="28741" y="33646"/>
                  </a:cubicBezTo>
                  <a:cubicBezTo>
                    <a:pt x="29789" y="31836"/>
                    <a:pt x="31599" y="30789"/>
                    <a:pt x="33695" y="30884"/>
                  </a:cubicBezTo>
                  <a:cubicBezTo>
                    <a:pt x="36361" y="30979"/>
                    <a:pt x="38647" y="33265"/>
                    <a:pt x="38838" y="36027"/>
                  </a:cubicBezTo>
                  <a:cubicBezTo>
                    <a:pt x="38838" y="37552"/>
                    <a:pt x="38362" y="38885"/>
                    <a:pt x="37314" y="40028"/>
                  </a:cubicBezTo>
                  <a:cubicBezTo>
                    <a:pt x="36266" y="41076"/>
                    <a:pt x="34933" y="41647"/>
                    <a:pt x="33409" y="41647"/>
                  </a:cubicBezTo>
                  <a:cubicBezTo>
                    <a:pt x="24931" y="41647"/>
                    <a:pt x="17978" y="48600"/>
                    <a:pt x="17978" y="57078"/>
                  </a:cubicBezTo>
                  <a:lnTo>
                    <a:pt x="17978" y="67460"/>
                  </a:lnTo>
                  <a:cubicBezTo>
                    <a:pt x="17978" y="75937"/>
                    <a:pt x="24931" y="82890"/>
                    <a:pt x="33409" y="82890"/>
                  </a:cubicBezTo>
                  <a:cubicBezTo>
                    <a:pt x="41410" y="82890"/>
                    <a:pt x="47982" y="76794"/>
                    <a:pt x="48744" y="69079"/>
                  </a:cubicBezTo>
                  <a:cubicBezTo>
                    <a:pt x="61698" y="63078"/>
                    <a:pt x="69889" y="49934"/>
                    <a:pt x="69603" y="35456"/>
                  </a:cubicBezTo>
                  <a:cubicBezTo>
                    <a:pt x="69509" y="29265"/>
                    <a:pt x="67699" y="23264"/>
                    <a:pt x="64556" y="17930"/>
                  </a:cubicBezTo>
                  <a:lnTo>
                    <a:pt x="64556" y="179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2"/>
            <p:cNvSpPr/>
            <p:nvPr/>
          </p:nvSpPr>
          <p:spPr>
            <a:xfrm>
              <a:off x="8591359" y="4474273"/>
              <a:ext cx="30860" cy="30860"/>
            </a:xfrm>
            <a:custGeom>
              <a:avLst/>
              <a:gdLst/>
              <a:ahLst/>
              <a:cxnLst/>
              <a:rect l="l" t="t" r="r" b="b"/>
              <a:pathLst>
                <a:path w="30860" h="30860" extrusionOk="0">
                  <a:moveTo>
                    <a:pt x="15430" y="0"/>
                  </a:moveTo>
                  <a:cubicBezTo>
                    <a:pt x="6954" y="0"/>
                    <a:pt x="0" y="6953"/>
                    <a:pt x="0" y="15430"/>
                  </a:cubicBezTo>
                  <a:cubicBezTo>
                    <a:pt x="0" y="23908"/>
                    <a:pt x="6954" y="30861"/>
                    <a:pt x="15430" y="30861"/>
                  </a:cubicBezTo>
                  <a:cubicBezTo>
                    <a:pt x="23908" y="30861"/>
                    <a:pt x="30861" y="23908"/>
                    <a:pt x="30861" y="15430"/>
                  </a:cubicBezTo>
                  <a:cubicBezTo>
                    <a:pt x="30861" y="6953"/>
                    <a:pt x="23908" y="0"/>
                    <a:pt x="15430" y="0"/>
                  </a:cubicBezTo>
                  <a:lnTo>
                    <a:pt x="15430" y="0"/>
                  </a:lnTo>
                  <a:close/>
                  <a:moveTo>
                    <a:pt x="15430" y="20860"/>
                  </a:moveTo>
                  <a:cubicBezTo>
                    <a:pt x="12478" y="20860"/>
                    <a:pt x="10096" y="18478"/>
                    <a:pt x="10096" y="15526"/>
                  </a:cubicBezTo>
                  <a:cubicBezTo>
                    <a:pt x="10096" y="12573"/>
                    <a:pt x="12478" y="10192"/>
                    <a:pt x="15430" y="10192"/>
                  </a:cubicBezTo>
                  <a:cubicBezTo>
                    <a:pt x="18383" y="10192"/>
                    <a:pt x="20764" y="12573"/>
                    <a:pt x="20764" y="15526"/>
                  </a:cubicBezTo>
                  <a:cubicBezTo>
                    <a:pt x="20764" y="18478"/>
                    <a:pt x="18383" y="20860"/>
                    <a:pt x="15430" y="20860"/>
                  </a:cubicBezTo>
                  <a:lnTo>
                    <a:pt x="15430" y="208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43" name="Google Shape;243;p22"/>
          <p:cNvCxnSpPr>
            <a:stCxn id="214" idx="6"/>
            <a:endCxn id="210" idx="2"/>
          </p:cNvCxnSpPr>
          <p:nvPr/>
        </p:nvCxnSpPr>
        <p:spPr>
          <a:xfrm flipH="1">
            <a:off x="1223103" y="1442832"/>
            <a:ext cx="6707700" cy="1841700"/>
          </a:xfrm>
          <a:prstGeom prst="bentConnector5">
            <a:avLst>
              <a:gd name="adj1" fmla="val -8745"/>
              <a:gd name="adj2" fmla="val 79115"/>
              <a:gd name="adj3" fmla="val 10355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4" name="Google Shape;244;p22"/>
          <p:cNvGrpSpPr/>
          <p:nvPr/>
        </p:nvGrpSpPr>
        <p:grpSpPr>
          <a:xfrm>
            <a:off x="2401907" y="1231063"/>
            <a:ext cx="342804" cy="322135"/>
            <a:chOff x="3332225" y="2719101"/>
            <a:chExt cx="342804" cy="322135"/>
          </a:xfrm>
        </p:grpSpPr>
        <p:sp>
          <p:nvSpPr>
            <p:cNvPr id="245" name="Google Shape;245;p22"/>
            <p:cNvSpPr/>
            <p:nvPr/>
          </p:nvSpPr>
          <p:spPr>
            <a:xfrm>
              <a:off x="3486816" y="2979133"/>
              <a:ext cx="32575" cy="32575"/>
            </a:xfrm>
            <a:custGeom>
              <a:avLst/>
              <a:gdLst/>
              <a:ahLst/>
              <a:cxnLst/>
              <a:rect l="l" t="t" r="r" b="b"/>
              <a:pathLst>
                <a:path w="32575" h="32575" extrusionOk="0">
                  <a:moveTo>
                    <a:pt x="16288" y="32576"/>
                  </a:moveTo>
                  <a:cubicBezTo>
                    <a:pt x="7334" y="32576"/>
                    <a:pt x="0" y="25241"/>
                    <a:pt x="0" y="16288"/>
                  </a:cubicBezTo>
                  <a:cubicBezTo>
                    <a:pt x="0" y="7334"/>
                    <a:pt x="7334" y="0"/>
                    <a:pt x="16288" y="0"/>
                  </a:cubicBezTo>
                  <a:cubicBezTo>
                    <a:pt x="25241" y="0"/>
                    <a:pt x="32575" y="7334"/>
                    <a:pt x="32575" y="16288"/>
                  </a:cubicBezTo>
                  <a:cubicBezTo>
                    <a:pt x="32575" y="25241"/>
                    <a:pt x="25241" y="32576"/>
                    <a:pt x="16288" y="32576"/>
                  </a:cubicBezTo>
                  <a:lnTo>
                    <a:pt x="16288" y="32576"/>
                  </a:lnTo>
                  <a:close/>
                  <a:moveTo>
                    <a:pt x="16288" y="10001"/>
                  </a:moveTo>
                  <a:cubicBezTo>
                    <a:pt x="12859" y="10001"/>
                    <a:pt x="10001" y="12764"/>
                    <a:pt x="10001" y="16288"/>
                  </a:cubicBezTo>
                  <a:cubicBezTo>
                    <a:pt x="10001" y="19812"/>
                    <a:pt x="12764" y="22574"/>
                    <a:pt x="16288" y="22574"/>
                  </a:cubicBezTo>
                  <a:cubicBezTo>
                    <a:pt x="19812" y="22574"/>
                    <a:pt x="22574" y="19812"/>
                    <a:pt x="22574" y="16288"/>
                  </a:cubicBezTo>
                  <a:cubicBezTo>
                    <a:pt x="22574" y="12764"/>
                    <a:pt x="19812" y="10001"/>
                    <a:pt x="16288" y="10001"/>
                  </a:cubicBezTo>
                  <a:lnTo>
                    <a:pt x="16288" y="10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3332225" y="2719101"/>
              <a:ext cx="342804" cy="322135"/>
            </a:xfrm>
            <a:custGeom>
              <a:avLst/>
              <a:gdLst/>
              <a:ahLst/>
              <a:cxnLst/>
              <a:rect l="l" t="t" r="r" b="b"/>
              <a:pathLst>
                <a:path w="342804" h="322135" extrusionOk="0">
                  <a:moveTo>
                    <a:pt x="321469" y="194500"/>
                  </a:moveTo>
                  <a:lnTo>
                    <a:pt x="321469" y="41243"/>
                  </a:lnTo>
                  <a:cubicBezTo>
                    <a:pt x="321469" y="35719"/>
                    <a:pt x="316992" y="31242"/>
                    <a:pt x="311468" y="31242"/>
                  </a:cubicBezTo>
                  <a:lnTo>
                    <a:pt x="279940" y="31242"/>
                  </a:lnTo>
                  <a:cubicBezTo>
                    <a:pt x="274415" y="31242"/>
                    <a:pt x="269939" y="35719"/>
                    <a:pt x="269939" y="41243"/>
                  </a:cubicBezTo>
                  <a:lnTo>
                    <a:pt x="269939" y="136303"/>
                  </a:lnTo>
                  <a:cubicBezTo>
                    <a:pt x="269939" y="136303"/>
                    <a:pt x="269558" y="136017"/>
                    <a:pt x="269272" y="135827"/>
                  </a:cubicBezTo>
                  <a:cubicBezTo>
                    <a:pt x="269272" y="135827"/>
                    <a:pt x="269272" y="135827"/>
                    <a:pt x="269177" y="135827"/>
                  </a:cubicBezTo>
                  <a:cubicBezTo>
                    <a:pt x="265938" y="133540"/>
                    <a:pt x="262604" y="131350"/>
                    <a:pt x="259175" y="129350"/>
                  </a:cubicBezTo>
                  <a:lnTo>
                    <a:pt x="259175" y="20479"/>
                  </a:lnTo>
                  <a:cubicBezTo>
                    <a:pt x="259175" y="14954"/>
                    <a:pt x="254699" y="10477"/>
                    <a:pt x="249174" y="10477"/>
                  </a:cubicBezTo>
                  <a:lnTo>
                    <a:pt x="217646" y="10477"/>
                  </a:lnTo>
                  <a:cubicBezTo>
                    <a:pt x="212122" y="10477"/>
                    <a:pt x="207645" y="14954"/>
                    <a:pt x="207645" y="20479"/>
                  </a:cubicBezTo>
                  <a:lnTo>
                    <a:pt x="207645" y="108775"/>
                  </a:lnTo>
                  <a:cubicBezTo>
                    <a:pt x="204121" y="108013"/>
                    <a:pt x="200501" y="107347"/>
                    <a:pt x="196882" y="106775"/>
                  </a:cubicBezTo>
                  <a:lnTo>
                    <a:pt x="196882" y="72390"/>
                  </a:lnTo>
                  <a:cubicBezTo>
                    <a:pt x="196882" y="66865"/>
                    <a:pt x="192405" y="62389"/>
                    <a:pt x="186881" y="62389"/>
                  </a:cubicBezTo>
                  <a:lnTo>
                    <a:pt x="155353" y="62389"/>
                  </a:lnTo>
                  <a:cubicBezTo>
                    <a:pt x="149828" y="62389"/>
                    <a:pt x="145352" y="66865"/>
                    <a:pt x="145352" y="72390"/>
                  </a:cubicBezTo>
                  <a:lnTo>
                    <a:pt x="145352" y="106775"/>
                  </a:lnTo>
                  <a:cubicBezTo>
                    <a:pt x="141732" y="107347"/>
                    <a:pt x="138113" y="108013"/>
                    <a:pt x="134588" y="108775"/>
                  </a:cubicBezTo>
                  <a:lnTo>
                    <a:pt x="134588" y="10001"/>
                  </a:lnTo>
                  <a:cubicBezTo>
                    <a:pt x="134588" y="4477"/>
                    <a:pt x="130112" y="0"/>
                    <a:pt x="124587" y="0"/>
                  </a:cubicBezTo>
                  <a:lnTo>
                    <a:pt x="93059" y="0"/>
                  </a:lnTo>
                  <a:cubicBezTo>
                    <a:pt x="87535" y="0"/>
                    <a:pt x="83058" y="4477"/>
                    <a:pt x="83058" y="10001"/>
                  </a:cubicBezTo>
                  <a:lnTo>
                    <a:pt x="83058" y="63436"/>
                  </a:lnTo>
                  <a:cubicBezTo>
                    <a:pt x="83058" y="66199"/>
                    <a:pt x="85344" y="68485"/>
                    <a:pt x="88106" y="68485"/>
                  </a:cubicBezTo>
                  <a:cubicBezTo>
                    <a:pt x="90869" y="68485"/>
                    <a:pt x="93155" y="66199"/>
                    <a:pt x="93155" y="63436"/>
                  </a:cubicBezTo>
                  <a:lnTo>
                    <a:pt x="93155" y="10001"/>
                  </a:lnTo>
                  <a:lnTo>
                    <a:pt x="124682" y="10001"/>
                  </a:lnTo>
                  <a:lnTo>
                    <a:pt x="124682" y="111252"/>
                  </a:lnTo>
                  <a:cubicBezTo>
                    <a:pt x="113824" y="114300"/>
                    <a:pt x="103251" y="118491"/>
                    <a:pt x="93155" y="123634"/>
                  </a:cubicBezTo>
                  <a:lnTo>
                    <a:pt x="93155" y="87535"/>
                  </a:lnTo>
                  <a:cubicBezTo>
                    <a:pt x="93155" y="84773"/>
                    <a:pt x="90869" y="82486"/>
                    <a:pt x="88106" y="82486"/>
                  </a:cubicBezTo>
                  <a:cubicBezTo>
                    <a:pt x="85344" y="82486"/>
                    <a:pt x="83058" y="84773"/>
                    <a:pt x="83058" y="87535"/>
                  </a:cubicBezTo>
                  <a:lnTo>
                    <a:pt x="83058" y="129254"/>
                  </a:lnTo>
                  <a:cubicBezTo>
                    <a:pt x="79343" y="131445"/>
                    <a:pt x="75819" y="133826"/>
                    <a:pt x="72295" y="136303"/>
                  </a:cubicBezTo>
                  <a:lnTo>
                    <a:pt x="72295" y="93250"/>
                  </a:lnTo>
                  <a:cubicBezTo>
                    <a:pt x="72295" y="87725"/>
                    <a:pt x="67818" y="83248"/>
                    <a:pt x="62294" y="83248"/>
                  </a:cubicBezTo>
                  <a:lnTo>
                    <a:pt x="30766" y="83248"/>
                  </a:lnTo>
                  <a:cubicBezTo>
                    <a:pt x="25241" y="83248"/>
                    <a:pt x="20765" y="87725"/>
                    <a:pt x="20765" y="93250"/>
                  </a:cubicBezTo>
                  <a:lnTo>
                    <a:pt x="20765" y="194500"/>
                  </a:lnTo>
                  <a:cubicBezTo>
                    <a:pt x="7334" y="219265"/>
                    <a:pt x="0" y="247364"/>
                    <a:pt x="0" y="276320"/>
                  </a:cubicBezTo>
                  <a:cubicBezTo>
                    <a:pt x="0" y="287655"/>
                    <a:pt x="1143" y="298990"/>
                    <a:pt x="3334" y="310039"/>
                  </a:cubicBezTo>
                  <a:cubicBezTo>
                    <a:pt x="4096" y="314039"/>
                    <a:pt x="6572" y="317659"/>
                    <a:pt x="10097" y="319850"/>
                  </a:cubicBezTo>
                  <a:cubicBezTo>
                    <a:pt x="12478" y="321373"/>
                    <a:pt x="15240" y="322136"/>
                    <a:pt x="18098" y="322136"/>
                  </a:cubicBezTo>
                  <a:cubicBezTo>
                    <a:pt x="19431" y="322136"/>
                    <a:pt x="20669" y="321945"/>
                    <a:pt x="22003" y="321659"/>
                  </a:cubicBezTo>
                  <a:lnTo>
                    <a:pt x="42863" y="316040"/>
                  </a:lnTo>
                  <a:cubicBezTo>
                    <a:pt x="50483" y="314039"/>
                    <a:pt x="55245" y="306419"/>
                    <a:pt x="53816" y="298799"/>
                  </a:cubicBezTo>
                  <a:cubicBezTo>
                    <a:pt x="52388" y="291465"/>
                    <a:pt x="51721" y="283940"/>
                    <a:pt x="51721" y="276415"/>
                  </a:cubicBezTo>
                  <a:cubicBezTo>
                    <a:pt x="51721" y="210598"/>
                    <a:pt x="105061" y="156591"/>
                    <a:pt x="171545" y="156591"/>
                  </a:cubicBezTo>
                  <a:cubicBezTo>
                    <a:pt x="185547" y="156591"/>
                    <a:pt x="199168" y="158972"/>
                    <a:pt x="212217" y="163640"/>
                  </a:cubicBezTo>
                  <a:cubicBezTo>
                    <a:pt x="214789" y="164592"/>
                    <a:pt x="217742" y="163259"/>
                    <a:pt x="218599" y="160592"/>
                  </a:cubicBezTo>
                  <a:cubicBezTo>
                    <a:pt x="219551" y="158020"/>
                    <a:pt x="218218" y="155067"/>
                    <a:pt x="215551" y="154210"/>
                  </a:cubicBezTo>
                  <a:cubicBezTo>
                    <a:pt x="201454" y="149066"/>
                    <a:pt x="186595" y="146494"/>
                    <a:pt x="171450" y="146494"/>
                  </a:cubicBezTo>
                  <a:cubicBezTo>
                    <a:pt x="146304" y="146494"/>
                    <a:pt x="122111" y="153638"/>
                    <a:pt x="101156" y="167164"/>
                  </a:cubicBezTo>
                  <a:lnTo>
                    <a:pt x="83058" y="141256"/>
                  </a:lnTo>
                  <a:cubicBezTo>
                    <a:pt x="136398" y="106299"/>
                    <a:pt x="206121" y="105918"/>
                    <a:pt x="259937" y="141256"/>
                  </a:cubicBezTo>
                  <a:lnTo>
                    <a:pt x="241840" y="167164"/>
                  </a:lnTo>
                  <a:cubicBezTo>
                    <a:pt x="240506" y="166306"/>
                    <a:pt x="239268" y="165544"/>
                    <a:pt x="237935" y="164782"/>
                  </a:cubicBezTo>
                  <a:cubicBezTo>
                    <a:pt x="235553" y="163354"/>
                    <a:pt x="232505" y="164116"/>
                    <a:pt x="231077" y="166497"/>
                  </a:cubicBezTo>
                  <a:cubicBezTo>
                    <a:pt x="229648" y="168878"/>
                    <a:pt x="230410" y="171926"/>
                    <a:pt x="232791" y="173355"/>
                  </a:cubicBezTo>
                  <a:cubicBezTo>
                    <a:pt x="253460" y="185738"/>
                    <a:pt x="270034" y="203930"/>
                    <a:pt x="280226" y="225838"/>
                  </a:cubicBezTo>
                  <a:lnTo>
                    <a:pt x="219551" y="242125"/>
                  </a:lnTo>
                  <a:cubicBezTo>
                    <a:pt x="211360" y="244316"/>
                    <a:pt x="202883" y="245173"/>
                    <a:pt x="194501" y="244697"/>
                  </a:cubicBezTo>
                  <a:lnTo>
                    <a:pt x="188500" y="244316"/>
                  </a:lnTo>
                  <a:cubicBezTo>
                    <a:pt x="183452" y="241649"/>
                    <a:pt x="177641" y="240125"/>
                    <a:pt x="171545" y="240125"/>
                  </a:cubicBezTo>
                  <a:cubicBezTo>
                    <a:pt x="165449" y="240125"/>
                    <a:pt x="158877" y="241840"/>
                    <a:pt x="153353" y="244983"/>
                  </a:cubicBezTo>
                  <a:cubicBezTo>
                    <a:pt x="150971" y="246412"/>
                    <a:pt x="150114" y="249460"/>
                    <a:pt x="151543" y="251841"/>
                  </a:cubicBezTo>
                  <a:cubicBezTo>
                    <a:pt x="152972" y="254222"/>
                    <a:pt x="156020" y="255079"/>
                    <a:pt x="158401" y="253651"/>
                  </a:cubicBezTo>
                  <a:cubicBezTo>
                    <a:pt x="162401" y="251365"/>
                    <a:pt x="166878" y="250127"/>
                    <a:pt x="171545" y="250127"/>
                  </a:cubicBezTo>
                  <a:cubicBezTo>
                    <a:pt x="186023" y="250127"/>
                    <a:pt x="197739" y="261842"/>
                    <a:pt x="197739" y="276320"/>
                  </a:cubicBezTo>
                  <a:cubicBezTo>
                    <a:pt x="197739" y="290798"/>
                    <a:pt x="186023" y="302514"/>
                    <a:pt x="171545" y="302514"/>
                  </a:cubicBezTo>
                  <a:cubicBezTo>
                    <a:pt x="157067" y="302514"/>
                    <a:pt x="145352" y="290798"/>
                    <a:pt x="145352" y="276320"/>
                  </a:cubicBezTo>
                  <a:cubicBezTo>
                    <a:pt x="145352" y="273748"/>
                    <a:pt x="145733" y="271272"/>
                    <a:pt x="146399" y="268891"/>
                  </a:cubicBezTo>
                  <a:cubicBezTo>
                    <a:pt x="147161" y="266224"/>
                    <a:pt x="145637" y="263461"/>
                    <a:pt x="142970" y="262604"/>
                  </a:cubicBezTo>
                  <a:cubicBezTo>
                    <a:pt x="140303" y="261842"/>
                    <a:pt x="137541" y="263366"/>
                    <a:pt x="136684" y="266033"/>
                  </a:cubicBezTo>
                  <a:cubicBezTo>
                    <a:pt x="135731" y="269367"/>
                    <a:pt x="135160" y="272796"/>
                    <a:pt x="135160" y="276320"/>
                  </a:cubicBezTo>
                  <a:cubicBezTo>
                    <a:pt x="135160" y="296323"/>
                    <a:pt x="151448" y="312515"/>
                    <a:pt x="171355" y="312515"/>
                  </a:cubicBezTo>
                  <a:cubicBezTo>
                    <a:pt x="184214" y="312515"/>
                    <a:pt x="195548" y="305753"/>
                    <a:pt x="202025" y="295561"/>
                  </a:cubicBezTo>
                  <a:lnTo>
                    <a:pt x="206978" y="292227"/>
                  </a:lnTo>
                  <a:cubicBezTo>
                    <a:pt x="214027" y="287560"/>
                    <a:pt x="221742" y="284036"/>
                    <a:pt x="229934" y="281845"/>
                  </a:cubicBezTo>
                  <a:lnTo>
                    <a:pt x="290608" y="265557"/>
                  </a:lnTo>
                  <a:cubicBezTo>
                    <a:pt x="290894" y="269081"/>
                    <a:pt x="291084" y="272605"/>
                    <a:pt x="291084" y="276130"/>
                  </a:cubicBezTo>
                  <a:cubicBezTo>
                    <a:pt x="291084" y="283655"/>
                    <a:pt x="290417" y="291179"/>
                    <a:pt x="288989" y="298513"/>
                  </a:cubicBezTo>
                  <a:cubicBezTo>
                    <a:pt x="287560" y="306134"/>
                    <a:pt x="292322" y="313754"/>
                    <a:pt x="299942" y="315754"/>
                  </a:cubicBezTo>
                  <a:lnTo>
                    <a:pt x="320802" y="321373"/>
                  </a:lnTo>
                  <a:cubicBezTo>
                    <a:pt x="324803" y="322421"/>
                    <a:pt x="329089" y="321850"/>
                    <a:pt x="332708" y="319564"/>
                  </a:cubicBezTo>
                  <a:cubicBezTo>
                    <a:pt x="336233" y="317373"/>
                    <a:pt x="338709" y="313849"/>
                    <a:pt x="339471" y="309753"/>
                  </a:cubicBezTo>
                  <a:cubicBezTo>
                    <a:pt x="341662" y="298704"/>
                    <a:pt x="342805" y="287369"/>
                    <a:pt x="342805" y="276034"/>
                  </a:cubicBezTo>
                  <a:cubicBezTo>
                    <a:pt x="342805" y="247079"/>
                    <a:pt x="335471" y="218980"/>
                    <a:pt x="322040" y="194215"/>
                  </a:cubicBezTo>
                  <a:lnTo>
                    <a:pt x="322040" y="194215"/>
                  </a:lnTo>
                  <a:close/>
                  <a:moveTo>
                    <a:pt x="30290" y="93250"/>
                  </a:moveTo>
                  <a:lnTo>
                    <a:pt x="61817" y="93250"/>
                  </a:lnTo>
                  <a:lnTo>
                    <a:pt x="61817" y="144018"/>
                  </a:lnTo>
                  <a:cubicBezTo>
                    <a:pt x="49721" y="154019"/>
                    <a:pt x="39053" y="165544"/>
                    <a:pt x="30290" y="178308"/>
                  </a:cubicBezTo>
                  <a:lnTo>
                    <a:pt x="30290" y="93345"/>
                  </a:lnTo>
                  <a:close/>
                  <a:moveTo>
                    <a:pt x="92297" y="172879"/>
                  </a:moveTo>
                  <a:cubicBezTo>
                    <a:pt x="60103" y="197358"/>
                    <a:pt x="40958" y="235648"/>
                    <a:pt x="40958" y="276320"/>
                  </a:cubicBezTo>
                  <a:cubicBezTo>
                    <a:pt x="40958" y="284512"/>
                    <a:pt x="41720" y="292608"/>
                    <a:pt x="43244" y="300609"/>
                  </a:cubicBezTo>
                  <a:cubicBezTo>
                    <a:pt x="43720" y="303086"/>
                    <a:pt x="42101" y="305657"/>
                    <a:pt x="39624" y="306324"/>
                  </a:cubicBezTo>
                  <a:lnTo>
                    <a:pt x="18764" y="311944"/>
                  </a:lnTo>
                  <a:cubicBezTo>
                    <a:pt x="17431" y="312325"/>
                    <a:pt x="16002" y="312134"/>
                    <a:pt x="14764" y="311372"/>
                  </a:cubicBezTo>
                  <a:cubicBezTo>
                    <a:pt x="13621" y="310610"/>
                    <a:pt x="12764" y="309467"/>
                    <a:pt x="12573" y="308134"/>
                  </a:cubicBezTo>
                  <a:cubicBezTo>
                    <a:pt x="10478" y="297752"/>
                    <a:pt x="9430" y="287084"/>
                    <a:pt x="9430" y="276415"/>
                  </a:cubicBezTo>
                  <a:cubicBezTo>
                    <a:pt x="9430" y="225552"/>
                    <a:pt x="33528" y="177546"/>
                    <a:pt x="74200" y="147161"/>
                  </a:cubicBezTo>
                  <a:lnTo>
                    <a:pt x="92297" y="173069"/>
                  </a:lnTo>
                  <a:close/>
                  <a:moveTo>
                    <a:pt x="217456" y="20383"/>
                  </a:moveTo>
                  <a:lnTo>
                    <a:pt x="248984" y="20383"/>
                  </a:lnTo>
                  <a:lnTo>
                    <a:pt x="248984" y="123634"/>
                  </a:lnTo>
                  <a:cubicBezTo>
                    <a:pt x="238887" y="118396"/>
                    <a:pt x="228314" y="114300"/>
                    <a:pt x="217456" y="111252"/>
                  </a:cubicBezTo>
                  <a:lnTo>
                    <a:pt x="217456" y="20383"/>
                  </a:lnTo>
                  <a:close/>
                  <a:moveTo>
                    <a:pt x="155067" y="105537"/>
                  </a:moveTo>
                  <a:lnTo>
                    <a:pt x="155067" y="72390"/>
                  </a:lnTo>
                  <a:lnTo>
                    <a:pt x="186595" y="72390"/>
                  </a:lnTo>
                  <a:lnTo>
                    <a:pt x="186595" y="105537"/>
                  </a:lnTo>
                  <a:cubicBezTo>
                    <a:pt x="176308" y="104584"/>
                    <a:pt x="165735" y="104584"/>
                    <a:pt x="155067" y="105537"/>
                  </a:cubicBezTo>
                  <a:lnTo>
                    <a:pt x="155067" y="105537"/>
                  </a:lnTo>
                  <a:close/>
                  <a:moveTo>
                    <a:pt x="279940" y="41243"/>
                  </a:moveTo>
                  <a:lnTo>
                    <a:pt x="311468" y="41243"/>
                  </a:lnTo>
                  <a:lnTo>
                    <a:pt x="311468" y="178213"/>
                  </a:lnTo>
                  <a:cubicBezTo>
                    <a:pt x="302609" y="165544"/>
                    <a:pt x="292037" y="154019"/>
                    <a:pt x="279940" y="143923"/>
                  </a:cubicBezTo>
                  <a:lnTo>
                    <a:pt x="279940" y="41148"/>
                  </a:lnTo>
                  <a:close/>
                  <a:moveTo>
                    <a:pt x="226886" y="272225"/>
                  </a:moveTo>
                  <a:cubicBezTo>
                    <a:pt x="219837" y="274130"/>
                    <a:pt x="213170" y="276796"/>
                    <a:pt x="206883" y="280321"/>
                  </a:cubicBezTo>
                  <a:cubicBezTo>
                    <a:pt x="207074" y="278987"/>
                    <a:pt x="207074" y="277654"/>
                    <a:pt x="207074" y="276320"/>
                  </a:cubicBezTo>
                  <a:cubicBezTo>
                    <a:pt x="207074" y="268319"/>
                    <a:pt x="204407" y="260890"/>
                    <a:pt x="200025" y="254794"/>
                  </a:cubicBezTo>
                  <a:cubicBezTo>
                    <a:pt x="207264" y="254698"/>
                    <a:pt x="214408" y="253651"/>
                    <a:pt x="221456" y="251746"/>
                  </a:cubicBezTo>
                  <a:lnTo>
                    <a:pt x="283655" y="235077"/>
                  </a:lnTo>
                  <a:cubicBezTo>
                    <a:pt x="289274" y="233553"/>
                    <a:pt x="295085" y="236887"/>
                    <a:pt x="296609" y="242602"/>
                  </a:cubicBezTo>
                  <a:cubicBezTo>
                    <a:pt x="297371" y="245364"/>
                    <a:pt x="296990" y="248221"/>
                    <a:pt x="295561" y="250603"/>
                  </a:cubicBezTo>
                  <a:cubicBezTo>
                    <a:pt x="294704" y="252127"/>
                    <a:pt x="293465" y="253365"/>
                    <a:pt x="292037" y="254317"/>
                  </a:cubicBezTo>
                  <a:cubicBezTo>
                    <a:pt x="291941" y="254317"/>
                    <a:pt x="291846" y="254413"/>
                    <a:pt x="291751" y="254508"/>
                  </a:cubicBezTo>
                  <a:cubicBezTo>
                    <a:pt x="290989" y="254984"/>
                    <a:pt x="290132" y="255365"/>
                    <a:pt x="289179" y="255556"/>
                  </a:cubicBezTo>
                  <a:lnTo>
                    <a:pt x="226981" y="272225"/>
                  </a:lnTo>
                  <a:close/>
                  <a:moveTo>
                    <a:pt x="329089" y="308038"/>
                  </a:moveTo>
                  <a:cubicBezTo>
                    <a:pt x="328803" y="309372"/>
                    <a:pt x="328041" y="310515"/>
                    <a:pt x="326898" y="311277"/>
                  </a:cubicBezTo>
                  <a:cubicBezTo>
                    <a:pt x="325660" y="312039"/>
                    <a:pt x="324231" y="312230"/>
                    <a:pt x="322898" y="311848"/>
                  </a:cubicBezTo>
                  <a:lnTo>
                    <a:pt x="302038" y="306229"/>
                  </a:lnTo>
                  <a:cubicBezTo>
                    <a:pt x="299466" y="305562"/>
                    <a:pt x="297942" y="303086"/>
                    <a:pt x="298418" y="300514"/>
                  </a:cubicBezTo>
                  <a:cubicBezTo>
                    <a:pt x="300800" y="287941"/>
                    <a:pt x="301371" y="274606"/>
                    <a:pt x="299752" y="260985"/>
                  </a:cubicBezTo>
                  <a:cubicBezTo>
                    <a:pt x="301466" y="259461"/>
                    <a:pt x="302990" y="257651"/>
                    <a:pt x="304229" y="255651"/>
                  </a:cubicBezTo>
                  <a:cubicBezTo>
                    <a:pt x="306991" y="250888"/>
                    <a:pt x="307753" y="245364"/>
                    <a:pt x="306324" y="240030"/>
                  </a:cubicBezTo>
                  <a:cubicBezTo>
                    <a:pt x="304229" y="232124"/>
                    <a:pt x="297752" y="226504"/>
                    <a:pt x="290227" y="225076"/>
                  </a:cubicBezTo>
                  <a:cubicBezTo>
                    <a:pt x="281369" y="204406"/>
                    <a:pt x="267367" y="186500"/>
                    <a:pt x="249460" y="172879"/>
                  </a:cubicBezTo>
                  <a:lnTo>
                    <a:pt x="267557" y="146971"/>
                  </a:lnTo>
                  <a:cubicBezTo>
                    <a:pt x="268986" y="148019"/>
                    <a:pt x="270320" y="149066"/>
                    <a:pt x="271748" y="150209"/>
                  </a:cubicBezTo>
                  <a:cubicBezTo>
                    <a:pt x="271748" y="150209"/>
                    <a:pt x="271844" y="150209"/>
                    <a:pt x="271939" y="150304"/>
                  </a:cubicBezTo>
                  <a:cubicBezTo>
                    <a:pt x="309944" y="180880"/>
                    <a:pt x="332423" y="227171"/>
                    <a:pt x="332423" y="276225"/>
                  </a:cubicBezTo>
                  <a:cubicBezTo>
                    <a:pt x="332423" y="286893"/>
                    <a:pt x="331375" y="297656"/>
                    <a:pt x="329279" y="307943"/>
                  </a:cubicBezTo>
                  <a:lnTo>
                    <a:pt x="329279" y="30794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"/>
          <p:cNvSpPr txBox="1">
            <a:spLocks noGrp="1"/>
          </p:cNvSpPr>
          <p:nvPr>
            <p:ph type="ctrTitle"/>
          </p:nvPr>
        </p:nvSpPr>
        <p:spPr>
          <a:xfrm>
            <a:off x="326500" y="910850"/>
            <a:ext cx="76431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Hasil Evaluasi</a:t>
            </a:r>
            <a:endParaRPr sz="3000"/>
          </a:p>
        </p:txBody>
      </p:sp>
      <p:sp>
        <p:nvSpPr>
          <p:cNvPr id="252" name="Google Shape;252;p23"/>
          <p:cNvSpPr txBox="1">
            <a:spLocks noGrp="1"/>
          </p:cNvSpPr>
          <p:nvPr>
            <p:ph type="subTitle" idx="1"/>
          </p:nvPr>
        </p:nvSpPr>
        <p:spPr>
          <a:xfrm>
            <a:off x="326500" y="1809903"/>
            <a:ext cx="4487400" cy="29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Dari hasil Confusion Matrix dapat dilihat bahwa model mampu mengklasifikasikan 4 jenis sampah:</a:t>
            </a:r>
            <a:br>
              <a:rPr lang="en" sz="1400" dirty="0"/>
            </a:b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Anorganik Daur Ulang: Akurasi tinggi (492 benar dari 533 gambar)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Anorganik Tidak Daur Ulang: (269 benar dari 309 gambar)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B3: (249 benar dari 275 gambar)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Organik: (240 benar dari 276 gambar)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Sebagian besar kesalahan terjadi antara jenis anorganik dan organik.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253" name="Google Shape;253;p23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3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3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3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3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3" title="download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53325" y="1809900"/>
            <a:ext cx="3453107" cy="302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4"/>
          <p:cNvSpPr txBox="1">
            <a:spLocks noGrp="1"/>
          </p:cNvSpPr>
          <p:nvPr>
            <p:ph type="ctrTitle"/>
          </p:nvPr>
        </p:nvSpPr>
        <p:spPr>
          <a:xfrm>
            <a:off x="326500" y="910850"/>
            <a:ext cx="76431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Dokumentasi</a:t>
            </a:r>
            <a:endParaRPr sz="3000"/>
          </a:p>
        </p:txBody>
      </p:sp>
      <p:pic>
        <p:nvPicPr>
          <p:cNvPr id="264" name="Google Shape;264;p24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4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4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4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4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"/>
          <p:cNvSpPr txBox="1">
            <a:spLocks noGrp="1"/>
          </p:cNvSpPr>
          <p:nvPr>
            <p:ph type="subTitle" idx="1"/>
          </p:nvPr>
        </p:nvSpPr>
        <p:spPr>
          <a:xfrm>
            <a:off x="326500" y="1809903"/>
            <a:ext cx="4487400" cy="29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pic>
        <p:nvPicPr>
          <p:cNvPr id="270" name="Google Shape;270;p24" title="Screenshot (477).png"/>
          <p:cNvPicPr preferRelativeResize="0"/>
          <p:nvPr/>
        </p:nvPicPr>
        <p:blipFill rotWithShape="1">
          <a:blip r:embed="rId8">
            <a:alphaModFix/>
          </a:blip>
          <a:srcRect t="14188" b="3891"/>
          <a:stretch/>
        </p:blipFill>
        <p:spPr>
          <a:xfrm>
            <a:off x="4709675" y="999550"/>
            <a:ext cx="4025299" cy="1854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4" title="Screenshot (478).png"/>
          <p:cNvPicPr preferRelativeResize="0"/>
          <p:nvPr/>
        </p:nvPicPr>
        <p:blipFill rotWithShape="1">
          <a:blip r:embed="rId9">
            <a:alphaModFix/>
          </a:blip>
          <a:srcRect t="11897" b="3898"/>
          <a:stretch/>
        </p:blipFill>
        <p:spPr>
          <a:xfrm>
            <a:off x="4709675" y="2854475"/>
            <a:ext cx="4025299" cy="1906651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"/>
          <p:cNvSpPr txBox="1">
            <a:spLocks noGrp="1"/>
          </p:cNvSpPr>
          <p:nvPr>
            <p:ph type="subTitle" idx="1"/>
          </p:nvPr>
        </p:nvSpPr>
        <p:spPr>
          <a:xfrm>
            <a:off x="326500" y="1809900"/>
            <a:ext cx="4025400" cy="29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Montserrat"/>
                <a:ea typeface="Montserrat"/>
                <a:cs typeface="Montserrat"/>
                <a:sym typeface="Montserrat"/>
              </a:rPr>
              <a:t>Repositori Github:</a:t>
            </a:r>
            <a:endParaRPr sz="10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FF"/>
                </a:solidFill>
              </a:rPr>
              <a:t>https://github.com/salsarzkm/EcoSortAI</a:t>
            </a:r>
            <a:endParaRPr sz="100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Montserrat"/>
                <a:ea typeface="Montserrat"/>
                <a:cs typeface="Montserrat"/>
                <a:sym typeface="Montserrat"/>
              </a:rPr>
              <a:t>Aplikasi Web (Streamlit):</a:t>
            </a:r>
            <a:endParaRPr sz="10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FF"/>
                </a:solidFill>
              </a:rPr>
              <a:t>https://ecosortai.streamlit.app/</a:t>
            </a:r>
            <a:endParaRPr sz="100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25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5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5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5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5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5"/>
          <p:cNvSpPr txBox="1">
            <a:spLocks noGrp="1"/>
          </p:cNvSpPr>
          <p:nvPr>
            <p:ph type="title" idx="4294967295"/>
          </p:nvPr>
        </p:nvSpPr>
        <p:spPr>
          <a:xfrm>
            <a:off x="452550" y="689713"/>
            <a:ext cx="8238900" cy="56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dirty="0"/>
              <a:t>Rencana Pengembangan Proyek</a:t>
            </a:r>
            <a:endParaRPr sz="2500" dirty="0"/>
          </a:p>
        </p:txBody>
      </p:sp>
      <p:graphicFrame>
        <p:nvGraphicFramePr>
          <p:cNvPr id="283" name="Google Shape;283;p25"/>
          <p:cNvGraphicFramePr/>
          <p:nvPr/>
        </p:nvGraphicFramePr>
        <p:xfrm>
          <a:off x="875300" y="1346488"/>
          <a:ext cx="7393400" cy="3626820"/>
        </p:xfrm>
        <a:graphic>
          <a:graphicData uri="http://schemas.openxmlformats.org/drawingml/2006/table">
            <a:tbl>
              <a:tblPr>
                <a:noFill/>
                <a:tableStyleId>{795D1B8F-65F1-4074-9F5A-D477D2123F28}</a:tableStyleId>
              </a:tblPr>
              <a:tblGrid>
                <a:gridCol w="1786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96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1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1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1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17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17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17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365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Timeline &amp; Milestones (July 2025 - December 2025)</a:t>
                      </a:r>
                      <a:endParaRPr sz="12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0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Initiative</a:t>
                      </a:r>
                      <a:endParaRPr sz="18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Objective</a:t>
                      </a:r>
                      <a:endParaRPr sz="12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Jul</a:t>
                      </a:r>
                      <a:endParaRPr sz="12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Aug</a:t>
                      </a:r>
                      <a:endParaRPr sz="12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Sep</a:t>
                      </a:r>
                      <a:endParaRPr sz="12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Oct</a:t>
                      </a:r>
                      <a:endParaRPr sz="12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Nov</a:t>
                      </a:r>
                      <a:endParaRPr sz="12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Dec</a:t>
                      </a:r>
                      <a:endParaRPr sz="12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Infrastruktur SetUp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Upgrade hardware, server/cloud, kamera &amp; sensor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Team Training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Pelatihan internal untuk data scientist, developer, dan operator lapangan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Develop App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Mengembangkan aplikasi berbasis Android dan menyimpan inputan menjadi data training</a:t>
                      </a:r>
                      <a:endParaRPr sz="1000"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Pilot Project Implementation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Uji coba EcoSortAI di beberapa titik pengelolaan sampah 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System Integration &amp; Feedback</a:t>
                      </a:r>
                      <a:endParaRPr sz="1000"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Integrasi sistem dengan data operasional harian &amp; pengumpulan feedback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Model Optimization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Tuning model AI untuk optimasi inferensi &amp; integrasi modul analitik lanjutan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Evaluation &amp; Scale-up Prep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Evaluasi performa sistem &amp; penyusunan laporan untuk perluasan skala lokal</a:t>
                      </a:r>
                      <a:endParaRPr sz="10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26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6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6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6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6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6"/>
          <p:cNvSpPr txBox="1">
            <a:spLocks noGrp="1"/>
          </p:cNvSpPr>
          <p:nvPr>
            <p:ph type="ctrTitle"/>
          </p:nvPr>
        </p:nvSpPr>
        <p:spPr>
          <a:xfrm>
            <a:off x="326500" y="690950"/>
            <a:ext cx="76431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Anggaran &amp; Sumber Daya</a:t>
            </a:r>
            <a:endParaRPr sz="3000"/>
          </a:p>
        </p:txBody>
      </p:sp>
      <p:sp>
        <p:nvSpPr>
          <p:cNvPr id="294" name="Google Shape;294;p26"/>
          <p:cNvSpPr/>
          <p:nvPr/>
        </p:nvSpPr>
        <p:spPr>
          <a:xfrm>
            <a:off x="1588454" y="1623788"/>
            <a:ext cx="2456700" cy="3273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Budget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5" name="Google Shape;295;p26"/>
          <p:cNvSpPr txBox="1"/>
          <p:nvPr/>
        </p:nvSpPr>
        <p:spPr>
          <a:xfrm flipH="1">
            <a:off x="3421937" y="1402811"/>
            <a:ext cx="3949708" cy="1223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solidFill>
                  <a:schemeClr val="dk1"/>
                </a:solidFill>
              </a:rPr>
              <a:t>- </a:t>
            </a:r>
            <a:r>
              <a:rPr lang="en" sz="1100" b="1" dirty="0">
                <a:solidFill>
                  <a:schemeClr val="dk1"/>
                </a:solidFill>
              </a:rPr>
              <a:t>Infrastruktur IT: server, kamera, sensor</a:t>
            </a:r>
            <a:endParaRPr sz="11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dk1"/>
                </a:solidFill>
              </a:rPr>
              <a:t>- Pelatihan &amp; pengembangan tim</a:t>
            </a:r>
            <a:endParaRPr sz="11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dk1"/>
                </a:solidFill>
              </a:rPr>
              <a:t>- Lisensi &amp; langganan tools cloud dan analitik</a:t>
            </a:r>
            <a:endParaRPr sz="11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6" name="Google Shape;296;p26"/>
          <p:cNvSpPr/>
          <p:nvPr/>
        </p:nvSpPr>
        <p:spPr>
          <a:xfrm>
            <a:off x="1113850" y="1590050"/>
            <a:ext cx="399600" cy="394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7" name="Google Shape;297;p26"/>
          <p:cNvSpPr txBox="1"/>
          <p:nvPr/>
        </p:nvSpPr>
        <p:spPr>
          <a:xfrm flipH="1">
            <a:off x="2946400" y="2587217"/>
            <a:ext cx="5148642" cy="1099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50" b="1" dirty="0">
                <a:solidFill>
                  <a:schemeClr val="dk1"/>
                </a:solidFill>
              </a:rPr>
              <a:t>- Tim Inti: Data Scientist, ML Engineer, Developer, Project Manager</a:t>
            </a:r>
            <a:endParaRPr sz="1050" b="1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50" b="1" dirty="0">
                <a:solidFill>
                  <a:schemeClr val="dk1"/>
                </a:solidFill>
              </a:rPr>
              <a:t>- Dukungan: Mitra lokal (pengelola sampah / dinas lingkungan hidup</a:t>
            </a:r>
            <a:r>
              <a:rPr lang="en" sz="1050" dirty="0">
                <a:solidFill>
                  <a:schemeClr val="dk1"/>
                </a:solidFill>
              </a:rPr>
              <a:t>)</a:t>
            </a:r>
            <a:br>
              <a:rPr lang="en" sz="1100" dirty="0">
                <a:solidFill>
                  <a:schemeClr val="dk1"/>
                </a:solidFill>
              </a:rPr>
            </a:br>
            <a:endParaRPr sz="11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298" name="Google Shape;298;p26"/>
          <p:cNvSpPr/>
          <p:nvPr/>
        </p:nvSpPr>
        <p:spPr>
          <a:xfrm>
            <a:off x="1588356" y="2740361"/>
            <a:ext cx="3418800" cy="3273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Tim &amp; SDM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9" name="Google Shape;299;p26"/>
          <p:cNvSpPr/>
          <p:nvPr/>
        </p:nvSpPr>
        <p:spPr>
          <a:xfrm>
            <a:off x="1113850" y="2738044"/>
            <a:ext cx="399600" cy="394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00" name="Google Shape;300;p26"/>
          <p:cNvSpPr txBox="1"/>
          <p:nvPr/>
        </p:nvSpPr>
        <p:spPr>
          <a:xfrm flipH="1">
            <a:off x="3381322" y="3696121"/>
            <a:ext cx="5267700" cy="10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 dirty="0">
                <a:solidFill>
                  <a:schemeClr val="dk1"/>
                </a:solidFill>
              </a:rPr>
              <a:t>- Framework AI: TensorFlow, Keras (VGG16 + Transfer Learning)</a:t>
            </a:r>
            <a:endParaRPr sz="11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 dirty="0">
                <a:solidFill>
                  <a:schemeClr val="dk1"/>
                </a:solidFill>
              </a:rPr>
              <a:t>- Deployment: Mobile  App</a:t>
            </a:r>
            <a:endParaRPr sz="11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 b="1" dirty="0">
                <a:solidFill>
                  <a:schemeClr val="dk1"/>
                </a:solidFill>
              </a:rPr>
              <a:t>- Monitoring: Real-time analytics dashboard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301" name="Google Shape;301;p26"/>
          <p:cNvSpPr/>
          <p:nvPr/>
        </p:nvSpPr>
        <p:spPr>
          <a:xfrm>
            <a:off x="1588344" y="3849997"/>
            <a:ext cx="4637400" cy="3273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Tools &amp; Platform</a:t>
            </a:r>
            <a:endParaRPr sz="15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2" name="Google Shape;302;p26"/>
          <p:cNvSpPr/>
          <p:nvPr/>
        </p:nvSpPr>
        <p:spPr>
          <a:xfrm>
            <a:off x="1113850" y="3847660"/>
            <a:ext cx="399600" cy="394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" name="Google Shape;307;p27"/>
          <p:cNvGraphicFramePr/>
          <p:nvPr/>
        </p:nvGraphicFramePr>
        <p:xfrm>
          <a:off x="225538" y="134900"/>
          <a:ext cx="8729725" cy="4972495"/>
        </p:xfrm>
        <a:graphic>
          <a:graphicData uri="http://schemas.openxmlformats.org/drawingml/2006/table">
            <a:tbl>
              <a:tblPr>
                <a:noFill/>
                <a:tableStyleId>{D8E09D01-F741-4818-8E41-E57B330FE152}</a:tableStyleId>
              </a:tblPr>
              <a:tblGrid>
                <a:gridCol w="2884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03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Roboto Black"/>
                          <a:ea typeface="Roboto Black"/>
                          <a:cs typeface="Roboto Black"/>
                          <a:sym typeface="Roboto Black"/>
                        </a:rPr>
                        <a:t>KATEGORI ANGGARAN</a:t>
                      </a:r>
                      <a:endParaRPr sz="1300">
                        <a:solidFill>
                          <a:srgbClr val="FFFFFF"/>
                        </a:solidFill>
                        <a:latin typeface="Roboto Black"/>
                        <a:ea typeface="Roboto Black"/>
                        <a:cs typeface="Roboto Black"/>
                        <a:sym typeface="Roboto Black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Roboto Black"/>
                          <a:ea typeface="Roboto Black"/>
                          <a:cs typeface="Roboto Black"/>
                          <a:sym typeface="Roboto Black"/>
                        </a:rPr>
                        <a:t>DETAIL</a:t>
                      </a:r>
                      <a:endParaRPr sz="1300">
                        <a:solidFill>
                          <a:srgbClr val="FFFFFF"/>
                        </a:solidFill>
                        <a:latin typeface="Roboto Black"/>
                        <a:ea typeface="Roboto Black"/>
                        <a:cs typeface="Roboto Black"/>
                        <a:sym typeface="Roboto Black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Roboto Black"/>
                          <a:ea typeface="Roboto Black"/>
                          <a:cs typeface="Roboto Black"/>
                          <a:sym typeface="Roboto Black"/>
                        </a:rPr>
                        <a:t>ESTIMASI</a:t>
                      </a:r>
                      <a:endParaRPr sz="1300">
                        <a:solidFill>
                          <a:srgbClr val="FFFFFF"/>
                        </a:solidFill>
                        <a:latin typeface="Roboto Black"/>
                        <a:ea typeface="Roboto Black"/>
                        <a:cs typeface="Roboto Black"/>
                        <a:sym typeface="Roboto Black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 ExtraBold"/>
                          <a:ea typeface="Roboto ExtraBold"/>
                          <a:cs typeface="Roboto ExtraBold"/>
                          <a:sym typeface="Roboto ExtraBold"/>
                        </a:rPr>
                        <a:t>Infrastruktur &amp; Perangkat Keras Awal</a:t>
                      </a: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Pembelian Server/Komputer Spesialis AI (untuk pengembangan/prototipe)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Rp30.000.000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Sensor &amp; Kamera (untuk prototipe sistem pengenalan sampah)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Rp10.000.000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Router &amp; Perangkat Jaringan Dasar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Rp5.000.000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 ExtraBold"/>
                          <a:ea typeface="Roboto ExtraBold"/>
                          <a:cs typeface="Roboto ExtraBold"/>
                          <a:sym typeface="Roboto ExtraBold"/>
                        </a:rPr>
                        <a:t>Biaya Perangkat Lunak &amp; Platform</a:t>
                      </a: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Langganan Layanan Cloud (6 bulan)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Rp5.000.000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4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Lisensi Perangkat Lunak Pengembangan AI(eg. TensorFlow/Pytorch &amp; IDE)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Rp7.000.000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1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Database &amp; Alat Manajemen Data (6 bulan)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Rp3.000.000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1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 ExtraBold"/>
                          <a:ea typeface="Roboto ExtraBold"/>
                          <a:cs typeface="Roboto ExtraBold"/>
                          <a:sym typeface="Roboto ExtraBold"/>
                        </a:rPr>
                        <a:t>Research &amp; Development</a:t>
                      </a: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Research dan Pengembangan Terkait Data Sampah Untuk Train Model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Rp10.000.000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0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 ExtraBold"/>
                          <a:ea typeface="Roboto ExtraBold"/>
                          <a:cs typeface="Roboto ExtraBold"/>
                          <a:sym typeface="Roboto ExtraBold"/>
                        </a:rPr>
                        <a:t>Pelatihan &amp; Pengembangan Kapasitas</a:t>
                      </a: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Workshop Pendalaman AI/ML untuk Tim Inti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Rp12.000.000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1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Pelatihan Operasional &amp; Pelatihan Dasar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Rp5.000.000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1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 ExtraBold"/>
                          <a:ea typeface="Roboto ExtraBold"/>
                          <a:cs typeface="Roboto ExtraBold"/>
                          <a:sym typeface="Roboto ExtraBold"/>
                        </a:rPr>
                        <a:t>Biaya Operasional &amp; Lain-lain</a:t>
                      </a: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Utilitas (internet, listrik - 6 bulan)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Rp3.000.000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1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Biaya Tak Terduga (10% dari total)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Rp8.500.000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41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 ExtraBold"/>
                          <a:ea typeface="Roboto ExtraBold"/>
                          <a:cs typeface="Roboto ExtraBold"/>
                          <a:sym typeface="Roboto ExtraBold"/>
                        </a:rPr>
                        <a:t>TOTAL ESTIMASI ANGGARAN (6 Bulan)</a:t>
                      </a:r>
                      <a:endParaRPr sz="1000">
                        <a:latin typeface="Roboto ExtraBold"/>
                        <a:ea typeface="Roboto ExtraBold"/>
                        <a:cs typeface="Roboto ExtraBold"/>
                        <a:sym typeface="Roboto ExtraBo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Rp93.500.000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2" name="Google Shape;312;p28"/>
          <p:cNvGraphicFramePr/>
          <p:nvPr/>
        </p:nvGraphicFramePr>
        <p:xfrm>
          <a:off x="327113" y="64500"/>
          <a:ext cx="8570150" cy="5007045"/>
        </p:xfrm>
        <a:graphic>
          <a:graphicData uri="http://schemas.openxmlformats.org/drawingml/2006/table">
            <a:tbl>
              <a:tblPr>
                <a:noFill/>
                <a:tableStyleId>{D8E09D01-F741-4818-8E41-E57B330FE152}</a:tableStyleId>
              </a:tblPr>
              <a:tblGrid>
                <a:gridCol w="153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89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8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Roboto Black"/>
                          <a:ea typeface="Roboto Black"/>
                          <a:cs typeface="Roboto Black"/>
                          <a:sym typeface="Roboto Black"/>
                        </a:rPr>
                        <a:t>KATEGORI TIM</a:t>
                      </a:r>
                      <a:endParaRPr sz="1300">
                        <a:solidFill>
                          <a:srgbClr val="FFFFFF"/>
                        </a:solidFill>
                        <a:latin typeface="Roboto Black"/>
                        <a:ea typeface="Roboto Black"/>
                        <a:cs typeface="Roboto Black"/>
                        <a:sym typeface="Roboto Black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Roboto Black"/>
                          <a:ea typeface="Roboto Black"/>
                          <a:cs typeface="Roboto Black"/>
                          <a:sym typeface="Roboto Black"/>
                        </a:rPr>
                        <a:t>PERAN/ENTITAS</a:t>
                      </a:r>
                      <a:endParaRPr sz="1300">
                        <a:solidFill>
                          <a:srgbClr val="FFFFFF"/>
                        </a:solidFill>
                        <a:latin typeface="Roboto Black"/>
                        <a:ea typeface="Roboto Black"/>
                        <a:cs typeface="Roboto Black"/>
                        <a:sym typeface="Roboto Black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Roboto Black"/>
                          <a:ea typeface="Roboto Black"/>
                          <a:cs typeface="Roboto Black"/>
                          <a:sym typeface="Roboto Black"/>
                        </a:rPr>
                        <a:t>KETERANGAN PERAN</a:t>
                      </a:r>
                      <a:endParaRPr sz="1300">
                        <a:solidFill>
                          <a:srgbClr val="FFFFFF"/>
                        </a:solidFill>
                        <a:latin typeface="Roboto Black"/>
                        <a:ea typeface="Roboto Black"/>
                        <a:cs typeface="Roboto Black"/>
                        <a:sym typeface="Roboto Black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7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Black"/>
                          <a:ea typeface="Roboto Black"/>
                          <a:cs typeface="Roboto Black"/>
                          <a:sym typeface="Roboto Black"/>
                        </a:rPr>
                        <a:t>Tim Proyek Inti</a:t>
                      </a:r>
                      <a:endParaRPr sz="1200">
                        <a:latin typeface="Roboto Black"/>
                        <a:ea typeface="Roboto Black"/>
                        <a:cs typeface="Roboto Black"/>
                        <a:sym typeface="Roboto Black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Manajer Proyek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Mengawasi seluruh perencanaan, eksekusi, dan penutupan proyek; memastikan target tercapai dan sumber daya dikelola secara efisien.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AI/Machine Learning Engineer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Merancang, mengembangkan, dan mengimplementasikan model AI untuk pengenalan dan penyortiran sampah.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 Scientist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Mengumpulkan, menganalisis, dan memproses data sampah untuk melatih dan meningkatkan akurasi model AI.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Software Developer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Mengembangkan antarmuka pengguna, integrasi sistem, dan fungsionalitas perangkat lunak pendukung lainnya.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7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Teknisi Hardware/Jaringan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Bertanggung jawab atas instalasi, pemeliharaan, dan pemecahan masalah perangkat keras (server, kamera, sensor) serta infrastruktur jaringan.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7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Dukungan Operasional</a:t>
                      </a:r>
                      <a:endParaRPr sz="12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Pemerintah Daerah / Dinas Lingkungan Hidup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Memberikan izin, regulasi, dan memfasilitasi lokasi implementasi proyek; berkolaborasi dalam pengelolaan sampah setelah disortir oleh EcoSortAI.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7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Pengelola Fasilitas Pengolahan Sampah (TPS/TPA)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Menyediakan akses ke lokasi, membantu dalam integrasi sistem ke alur kerja yang ada, dan memberikan masukan praktis mengenai operasional sehari-hari.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27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Komunitas Lokal / Lembaga Swadaya Masyarakat (LSM)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Berpartisipasi dalam program edukasi dan sosialisasi, membantu mengumpulkan data awal, dan memberikan masukan dari perspektif masyarakat tentang kebutuhan pengelolaan sampah.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9"/>
          <p:cNvSpPr txBox="1">
            <a:spLocks noGrp="1"/>
          </p:cNvSpPr>
          <p:nvPr>
            <p:ph type="ctrTitle"/>
          </p:nvPr>
        </p:nvSpPr>
        <p:spPr>
          <a:xfrm>
            <a:off x="527025" y="2122200"/>
            <a:ext cx="76431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Terima Kasih</a:t>
            </a:r>
            <a:endParaRPr sz="3000"/>
          </a:p>
        </p:txBody>
      </p:sp>
      <p:pic>
        <p:nvPicPr>
          <p:cNvPr id="318" name="Google Shape;318;p29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9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9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9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Google Shape;57;p14"/>
          <p:cNvCxnSpPr>
            <a:stCxn id="58" idx="1"/>
            <a:endCxn id="59" idx="0"/>
          </p:cNvCxnSpPr>
          <p:nvPr/>
        </p:nvCxnSpPr>
        <p:spPr>
          <a:xfrm flipH="1">
            <a:off x="3521363" y="3478084"/>
            <a:ext cx="10800" cy="47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Google Shape;60;p14"/>
          <p:cNvCxnSpPr>
            <a:stCxn id="61" idx="2"/>
            <a:endCxn id="62" idx="1"/>
          </p:cNvCxnSpPr>
          <p:nvPr/>
        </p:nvCxnSpPr>
        <p:spPr>
          <a:xfrm>
            <a:off x="1603100" y="2879263"/>
            <a:ext cx="0" cy="59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4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Capstone Project - </a:t>
            </a:r>
            <a:r>
              <a:rPr lang="en" sz="1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LAI25-SM011 </a:t>
            </a:r>
            <a:endParaRPr sz="1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4" name="Google Shape;64;p14"/>
          <p:cNvCxnSpPr>
            <a:cxnSpLocks/>
          </p:cNvCxnSpPr>
          <p:nvPr/>
        </p:nvCxnSpPr>
        <p:spPr>
          <a:xfrm rot="5400000">
            <a:off x="4539143" y="-568075"/>
            <a:ext cx="0" cy="792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diamond" w="med" len="med"/>
            <a:tailEnd type="stealth" w="med" len="med"/>
          </a:ln>
        </p:spPr>
      </p:cxnSp>
      <p:sp>
        <p:nvSpPr>
          <p:cNvPr id="62" name="Google Shape;62;p14"/>
          <p:cNvSpPr/>
          <p:nvPr/>
        </p:nvSpPr>
        <p:spPr>
          <a:xfrm rot="-5400000">
            <a:off x="1542210" y="3292534"/>
            <a:ext cx="121800" cy="2493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463565" y="3828610"/>
            <a:ext cx="2270700" cy="3543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Antony Christ Hartono</a:t>
            </a:r>
            <a:endParaRPr sz="16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865700" y="2337163"/>
            <a:ext cx="1474800" cy="542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erriweather ExtraBold"/>
                <a:ea typeface="Merriweather ExtraBold"/>
                <a:cs typeface="Merriweather ExtraBold"/>
                <a:sym typeface="Merriweather ExtraBold"/>
              </a:rPr>
              <a:t>A382YBM063</a:t>
            </a:r>
            <a:endParaRPr sz="1700">
              <a:latin typeface="Merriweather ExtraBold"/>
              <a:ea typeface="Merriweather ExtraBold"/>
              <a:cs typeface="Merriweather ExtraBold"/>
              <a:sym typeface="Merriweather ExtraBold"/>
            </a:endParaRPr>
          </a:p>
        </p:txBody>
      </p:sp>
      <p:sp>
        <p:nvSpPr>
          <p:cNvPr id="58" name="Google Shape;58;p14"/>
          <p:cNvSpPr/>
          <p:nvPr/>
        </p:nvSpPr>
        <p:spPr>
          <a:xfrm rot="-5400000">
            <a:off x="3471263" y="3292534"/>
            <a:ext cx="121800" cy="2493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2328725" y="2208913"/>
            <a:ext cx="1923000" cy="9768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Salsabila Rizka Maulidina</a:t>
            </a:r>
            <a:endParaRPr sz="1600">
              <a:solidFill>
                <a:schemeClr val="dk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2783826" y="3952975"/>
            <a:ext cx="1474800" cy="542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erriweather ExtraBold"/>
                <a:ea typeface="Merriweather ExtraBold"/>
                <a:cs typeface="Merriweather ExtraBold"/>
                <a:sym typeface="Merriweather ExtraBold"/>
              </a:rPr>
              <a:t>A004XBM448</a:t>
            </a:r>
            <a:endParaRPr sz="1700">
              <a:latin typeface="Merriweather ExtraBold"/>
              <a:ea typeface="Merriweather ExtraBold"/>
              <a:cs typeface="Merriweather ExtraBold"/>
              <a:sym typeface="Merriweather ExtraBold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4506925" y="3643500"/>
            <a:ext cx="1923000" cy="724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Tb Ulfah Nur Sya’baniah</a:t>
            </a:r>
            <a:endParaRPr sz="1600">
              <a:solidFill>
                <a:schemeClr val="dk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68" name="Google Shape;68;p14"/>
          <p:cNvSpPr/>
          <p:nvPr/>
        </p:nvSpPr>
        <p:spPr>
          <a:xfrm rot="-5400000">
            <a:off x="5342945" y="3292534"/>
            <a:ext cx="121800" cy="2493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4739800" y="2306713"/>
            <a:ext cx="1328100" cy="542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erriweather ExtraBold"/>
                <a:ea typeface="Merriweather ExtraBold"/>
                <a:cs typeface="Merriweather ExtraBold"/>
                <a:sym typeface="Merriweather ExtraBold"/>
              </a:rPr>
              <a:t>A013XBF477</a:t>
            </a:r>
            <a:endParaRPr sz="1700">
              <a:latin typeface="Merriweather ExtraBold"/>
              <a:ea typeface="Merriweather ExtraBold"/>
              <a:cs typeface="Merriweather ExtraBold"/>
              <a:sym typeface="Merriweather ExtraBold"/>
            </a:endParaRPr>
          </a:p>
        </p:txBody>
      </p:sp>
      <p:cxnSp>
        <p:nvCxnSpPr>
          <p:cNvPr id="70" name="Google Shape;70;p14"/>
          <p:cNvCxnSpPr>
            <a:stCxn id="68" idx="3"/>
            <a:endCxn id="69" idx="2"/>
          </p:cNvCxnSpPr>
          <p:nvPr/>
        </p:nvCxnSpPr>
        <p:spPr>
          <a:xfrm rot="10800000">
            <a:off x="5403845" y="2848684"/>
            <a:ext cx="0" cy="50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1" name="Google Shape;71;p14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" name="Google Shape;76;p14"/>
          <p:cNvCxnSpPr>
            <a:stCxn id="77" idx="1"/>
            <a:endCxn id="78" idx="0"/>
          </p:cNvCxnSpPr>
          <p:nvPr/>
        </p:nvCxnSpPr>
        <p:spPr>
          <a:xfrm>
            <a:off x="7483563" y="3454647"/>
            <a:ext cx="0" cy="52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77;p14"/>
          <p:cNvSpPr/>
          <p:nvPr/>
        </p:nvSpPr>
        <p:spPr>
          <a:xfrm rot="-5400000">
            <a:off x="7422663" y="3269097"/>
            <a:ext cx="121800" cy="2493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6429925" y="2208925"/>
            <a:ext cx="1647600" cy="9768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Wanda Gustrifa</a:t>
            </a:r>
            <a:endParaRPr sz="1600">
              <a:solidFill>
                <a:schemeClr val="dk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6819525" y="3977800"/>
            <a:ext cx="1328100" cy="523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erriweather ExtraBold"/>
                <a:ea typeface="Merriweather ExtraBold"/>
                <a:cs typeface="Merriweather ExtraBold"/>
                <a:sym typeface="Merriweather ExtraBold"/>
              </a:rPr>
              <a:t>A296XBM496</a:t>
            </a:r>
            <a:endParaRPr sz="1100">
              <a:latin typeface="Merriweather ExtraBold"/>
              <a:ea typeface="Merriweather ExtraBold"/>
              <a:cs typeface="Merriweather ExtraBold"/>
              <a:sym typeface="Merriweather ExtraBold"/>
            </a:endParaRPr>
          </a:p>
        </p:txBody>
      </p:sp>
      <p:sp>
        <p:nvSpPr>
          <p:cNvPr id="80" name="Google Shape;80;p14"/>
          <p:cNvSpPr txBox="1">
            <a:spLocks noGrp="1"/>
          </p:cNvSpPr>
          <p:nvPr>
            <p:ph type="ctrTitle"/>
          </p:nvPr>
        </p:nvSpPr>
        <p:spPr>
          <a:xfrm>
            <a:off x="326500" y="910850"/>
            <a:ext cx="76431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erriweather"/>
                <a:ea typeface="Merriweather"/>
                <a:cs typeface="Merriweather"/>
                <a:sym typeface="Merriweather"/>
              </a:rPr>
              <a:t>Anggota Tim</a:t>
            </a:r>
            <a:endParaRPr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326500" y="910850"/>
            <a:ext cx="76431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Latar Belakang</a:t>
            </a:r>
            <a:endParaRPr sz="3000"/>
          </a:p>
        </p:txBody>
      </p:sp>
      <p:pic>
        <p:nvPicPr>
          <p:cNvPr id="86" name="Google Shape;86;p15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/>
        </p:nvSpPr>
        <p:spPr>
          <a:xfrm>
            <a:off x="326500" y="1904935"/>
            <a:ext cx="73896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EcoSortAI dikembangkan untuk menjawab tantangan pengelolaan sampah di era urbanisasi dan perubahan iklim. Dengan memanfaatkan </a:t>
            </a:r>
            <a:r>
              <a:rPr lang="en" b="1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</a:t>
            </a:r>
            <a:r>
              <a:rPr lang="en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dan </a:t>
            </a:r>
            <a:r>
              <a:rPr lang="en" b="1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deep learning</a:t>
            </a:r>
            <a:r>
              <a:rPr lang="en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EcoSortAI mengotomatiskan proses penyortiran sampah secara real-time guna meningkatkan efisiensi, menurunkan biaya operasional dan mendukung sistem pengelolaan limbah yang ramah lingkungan.</a:t>
            </a:r>
            <a:endParaRPr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>
            <a:spLocks noGrp="1"/>
          </p:cNvSpPr>
          <p:nvPr>
            <p:ph type="ctrTitle"/>
          </p:nvPr>
        </p:nvSpPr>
        <p:spPr>
          <a:xfrm>
            <a:off x="326500" y="910850"/>
            <a:ext cx="76431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Kendala Saat Ini</a:t>
            </a:r>
            <a:endParaRPr sz="3000"/>
          </a:p>
        </p:txBody>
      </p:sp>
      <p:pic>
        <p:nvPicPr>
          <p:cNvPr id="97" name="Google Shape;97;p16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/>
          <p:nvPr/>
        </p:nvSpPr>
        <p:spPr>
          <a:xfrm>
            <a:off x="1005775" y="1904775"/>
            <a:ext cx="2031000" cy="1592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Penyortiran Manual Tidak Efisien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3969750" y="1904925"/>
            <a:ext cx="1859100" cy="1592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Biaya Operasional Tinggi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6678000" y="1904925"/>
            <a:ext cx="1859100" cy="1592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Dampak Lingkungan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05" name="Google Shape;105;p16"/>
          <p:cNvCxnSpPr>
            <a:stCxn id="102" idx="6"/>
            <a:endCxn id="103" idx="2"/>
          </p:cNvCxnSpPr>
          <p:nvPr/>
        </p:nvCxnSpPr>
        <p:spPr>
          <a:xfrm>
            <a:off x="3036775" y="2700825"/>
            <a:ext cx="933000" cy="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6" name="Google Shape;106;p16"/>
          <p:cNvCxnSpPr>
            <a:stCxn id="103" idx="6"/>
            <a:endCxn id="104" idx="2"/>
          </p:cNvCxnSpPr>
          <p:nvPr/>
        </p:nvCxnSpPr>
        <p:spPr>
          <a:xfrm>
            <a:off x="5828850" y="2700975"/>
            <a:ext cx="849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7" name="Google Shape;107;p16"/>
          <p:cNvSpPr txBox="1"/>
          <p:nvPr/>
        </p:nvSpPr>
        <p:spPr>
          <a:xfrm>
            <a:off x="782700" y="3792475"/>
            <a:ext cx="2289300" cy="9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Tenaga manusia rentan melakukan kesalahan dan inkonsisten —&gt;   menghambat daur ulang</a:t>
            </a:r>
            <a:endParaRPr sz="1200">
              <a:solidFill>
                <a:srgbClr val="19191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3640925" y="3792475"/>
            <a:ext cx="2289300" cy="9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Butuh banyak tenaga dan alat untuk mengolah sampah secara manual —&gt; biaya pengelolaan membengkak</a:t>
            </a:r>
            <a:endParaRPr sz="1200">
              <a:solidFill>
                <a:srgbClr val="19191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19191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6499200" y="3792475"/>
            <a:ext cx="2289300" cy="9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Sampah menumpuk —&gt; mencemari tanah, air, dan merusak ekosistem</a:t>
            </a:r>
            <a:endParaRPr sz="1200">
              <a:solidFill>
                <a:srgbClr val="19191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ctrTitle"/>
          </p:nvPr>
        </p:nvSpPr>
        <p:spPr>
          <a:xfrm>
            <a:off x="326500" y="834650"/>
            <a:ext cx="76431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Solusi yang Diajukan</a:t>
            </a:r>
            <a:endParaRPr sz="3000"/>
          </a:p>
        </p:txBody>
      </p:sp>
      <p:pic>
        <p:nvPicPr>
          <p:cNvPr id="115" name="Google Shape;115;p17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7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/>
          <p:nvPr/>
        </p:nvSpPr>
        <p:spPr>
          <a:xfrm>
            <a:off x="441021" y="1702462"/>
            <a:ext cx="427200" cy="42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441021" y="2939512"/>
            <a:ext cx="427200" cy="42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441021" y="4176562"/>
            <a:ext cx="427200" cy="42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23" name="Google Shape;123;p17"/>
          <p:cNvCxnSpPr>
            <a:stCxn id="120" idx="4"/>
            <a:endCxn id="121" idx="0"/>
          </p:cNvCxnSpPr>
          <p:nvPr/>
        </p:nvCxnSpPr>
        <p:spPr>
          <a:xfrm>
            <a:off x="654621" y="2129662"/>
            <a:ext cx="0" cy="81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7"/>
          <p:cNvCxnSpPr>
            <a:stCxn id="121" idx="4"/>
            <a:endCxn id="122" idx="0"/>
          </p:cNvCxnSpPr>
          <p:nvPr/>
        </p:nvCxnSpPr>
        <p:spPr>
          <a:xfrm>
            <a:off x="654621" y="3366712"/>
            <a:ext cx="0" cy="81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7"/>
          <p:cNvSpPr/>
          <p:nvPr/>
        </p:nvSpPr>
        <p:spPr>
          <a:xfrm>
            <a:off x="2753148" y="1815100"/>
            <a:ext cx="1729800" cy="3543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Otomatisasi dengan AI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6" name="Google Shape;126;p17"/>
          <p:cNvSpPr/>
          <p:nvPr/>
        </p:nvSpPr>
        <p:spPr>
          <a:xfrm>
            <a:off x="2873350" y="2975950"/>
            <a:ext cx="1609500" cy="3543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Real-Time Preprocessing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7" name="Google Shape;127;p17"/>
          <p:cNvSpPr/>
          <p:nvPr/>
        </p:nvSpPr>
        <p:spPr>
          <a:xfrm>
            <a:off x="2873350" y="4213000"/>
            <a:ext cx="1609500" cy="3543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Efisiensi dan Dampak Positif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28" name="Google Shape;128;p17"/>
          <p:cNvCxnSpPr/>
          <p:nvPr/>
        </p:nvCxnSpPr>
        <p:spPr>
          <a:xfrm>
            <a:off x="868232" y="1916057"/>
            <a:ext cx="1729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868232" y="3153107"/>
            <a:ext cx="1729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868232" y="4390157"/>
            <a:ext cx="1729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" name="Google Shape;131;p17"/>
          <p:cNvSpPr txBox="1"/>
          <p:nvPr/>
        </p:nvSpPr>
        <p:spPr>
          <a:xfrm>
            <a:off x="4984179" y="1635250"/>
            <a:ext cx="3261600" cy="9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Menggunakan model deep learning (VGG16) untuk identifikasi &amp; klasifikasi sampah secara otomatis.</a:t>
            </a:r>
            <a:endParaRPr sz="1200">
              <a:solidFill>
                <a:srgbClr val="19191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2" name="Google Shape;132;p17"/>
          <p:cNvSpPr txBox="1"/>
          <p:nvPr/>
        </p:nvSpPr>
        <p:spPr>
          <a:xfrm>
            <a:off x="4984179" y="2839619"/>
            <a:ext cx="3261600" cy="9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Penyortiran cepat &amp; efisien melalui aplikasi web interaktif (Streamlit).</a:t>
            </a:r>
            <a:endParaRPr sz="1200">
              <a:solidFill>
                <a:srgbClr val="19191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4984179" y="4043963"/>
            <a:ext cx="3261600" cy="9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Menekan biaya operasional, meningkatkan daur ulang, dan mengurangi pencemaran lingkungan.</a:t>
            </a:r>
            <a:endParaRPr sz="1200">
              <a:solidFill>
                <a:srgbClr val="19191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19191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>
            <a:spLocks noGrp="1"/>
          </p:cNvSpPr>
          <p:nvPr>
            <p:ph type="ctrTitle"/>
          </p:nvPr>
        </p:nvSpPr>
        <p:spPr>
          <a:xfrm>
            <a:off x="326500" y="910850"/>
            <a:ext cx="76431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Alasan Memilih Tema ini</a:t>
            </a:r>
            <a:endParaRPr sz="3000"/>
          </a:p>
        </p:txBody>
      </p:sp>
      <p:pic>
        <p:nvPicPr>
          <p:cNvPr id="139" name="Google Shape;139;p18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8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8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8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8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8"/>
          <p:cNvSpPr/>
          <p:nvPr/>
        </p:nvSpPr>
        <p:spPr>
          <a:xfrm>
            <a:off x="1831651" y="1840225"/>
            <a:ext cx="2349300" cy="2937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Dukung Keberlanjutan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 flipH="1">
            <a:off x="1831531" y="1980807"/>
            <a:ext cx="52962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Otomatisasi penyortiran sampah dapat mengurangi dampak lingkungan.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6" name="Google Shape;146;p18"/>
          <p:cNvSpPr/>
          <p:nvPr/>
        </p:nvSpPr>
        <p:spPr>
          <a:xfrm>
            <a:off x="1377773" y="1809950"/>
            <a:ext cx="382200" cy="354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7" name="Google Shape;147;p18"/>
          <p:cNvSpPr txBox="1"/>
          <p:nvPr/>
        </p:nvSpPr>
        <p:spPr>
          <a:xfrm flipH="1">
            <a:off x="1831525" y="2982732"/>
            <a:ext cx="50376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Proses penyortiran lebih cepat dan akurat, dan lebih efisien dibandingkan dengan proses manual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8" name="Google Shape;148;p18"/>
          <p:cNvSpPr/>
          <p:nvPr/>
        </p:nvSpPr>
        <p:spPr>
          <a:xfrm>
            <a:off x="1831557" y="2842175"/>
            <a:ext cx="3269400" cy="2937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Tingkatkan Efisiensi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9" name="Google Shape;149;p18"/>
          <p:cNvSpPr/>
          <p:nvPr/>
        </p:nvSpPr>
        <p:spPr>
          <a:xfrm>
            <a:off x="1377773" y="2840095"/>
            <a:ext cx="382200" cy="354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0" name="Google Shape;150;p18"/>
          <p:cNvSpPr txBox="1"/>
          <p:nvPr/>
        </p:nvSpPr>
        <p:spPr>
          <a:xfrm flipH="1">
            <a:off x="1831475" y="3989721"/>
            <a:ext cx="60096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Menggunakan </a:t>
            </a:r>
            <a:r>
              <a:rPr lang="en" i="1" dirty="0">
                <a:solidFill>
                  <a:schemeClr val="dk1"/>
                </a:solidFill>
              </a:rPr>
              <a:t>deep learning</a:t>
            </a:r>
            <a:r>
              <a:rPr lang="en" dirty="0">
                <a:solidFill>
                  <a:schemeClr val="dk1"/>
                </a:solidFill>
              </a:rPr>
              <a:t> untuk klasifikasi akurat dan adaptif.</a:t>
            </a:r>
            <a:endParaRPr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1" name="Google Shape;151;p18"/>
          <p:cNvSpPr/>
          <p:nvPr/>
        </p:nvSpPr>
        <p:spPr>
          <a:xfrm>
            <a:off x="1831546" y="3837900"/>
            <a:ext cx="4434900" cy="2937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Memanfaatkan AI Cerdas</a:t>
            </a:r>
            <a:endParaRPr sz="1500" b="1">
              <a:solidFill>
                <a:schemeClr val="dk1"/>
              </a:solidFill>
            </a:endParaRPr>
          </a:p>
        </p:txBody>
      </p:sp>
      <p:sp>
        <p:nvSpPr>
          <p:cNvPr id="152" name="Google Shape;152;p18"/>
          <p:cNvSpPr/>
          <p:nvPr/>
        </p:nvSpPr>
        <p:spPr>
          <a:xfrm>
            <a:off x="1377773" y="3835802"/>
            <a:ext cx="382200" cy="354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ctrTitle"/>
          </p:nvPr>
        </p:nvSpPr>
        <p:spPr>
          <a:xfrm>
            <a:off x="326500" y="910850"/>
            <a:ext cx="76431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Permasalahan yang Dihadapi</a:t>
            </a:r>
            <a:endParaRPr sz="3000"/>
          </a:p>
        </p:txBody>
      </p:sp>
      <p:pic>
        <p:nvPicPr>
          <p:cNvPr id="158" name="Google Shape;158;p19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9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9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9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9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9"/>
          <p:cNvSpPr/>
          <p:nvPr/>
        </p:nvSpPr>
        <p:spPr>
          <a:xfrm>
            <a:off x="1831651" y="1840225"/>
            <a:ext cx="2349300" cy="2937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Klasifikasi yang Salah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4" name="Google Shape;164;p19"/>
          <p:cNvSpPr txBox="1"/>
          <p:nvPr/>
        </p:nvSpPr>
        <p:spPr>
          <a:xfrm flipH="1">
            <a:off x="1831531" y="1987107"/>
            <a:ext cx="5296182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Penyortiran manual sering salah dalam mengidentifikasi jenis sampah sehingga menghambat proses daur ulang.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1377773" y="1809950"/>
            <a:ext cx="382200" cy="354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 flipH="1">
            <a:off x="1831525" y="2994021"/>
            <a:ext cx="50376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Proses manual lambat dan mahal, tak mampu menangani volume sampah di tengah urbanisasi dan industrial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7" name="Google Shape;167;p19"/>
          <p:cNvSpPr/>
          <p:nvPr/>
        </p:nvSpPr>
        <p:spPr>
          <a:xfrm>
            <a:off x="1831557" y="2842175"/>
            <a:ext cx="3269400" cy="2937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Sistem Inefisiensi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8" name="Google Shape;168;p19"/>
          <p:cNvSpPr/>
          <p:nvPr/>
        </p:nvSpPr>
        <p:spPr>
          <a:xfrm>
            <a:off x="1377773" y="2840095"/>
            <a:ext cx="382200" cy="354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9" name="Google Shape;169;p19"/>
          <p:cNvSpPr txBox="1"/>
          <p:nvPr/>
        </p:nvSpPr>
        <p:spPr>
          <a:xfrm flipH="1">
            <a:off x="1831475" y="3989721"/>
            <a:ext cx="60096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Sampah yang tidak terkelola menyebabkan pencemaran dan rusaknya ekosistem.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70" name="Google Shape;170;p19"/>
          <p:cNvSpPr/>
          <p:nvPr/>
        </p:nvSpPr>
        <p:spPr>
          <a:xfrm>
            <a:off x="1831546" y="3837900"/>
            <a:ext cx="4434900" cy="2937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Dampak Terhadap Lingkungan </a:t>
            </a:r>
            <a:endParaRPr sz="1500" b="1">
              <a:solidFill>
                <a:schemeClr val="dk1"/>
              </a:solidFill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1377773" y="3835802"/>
            <a:ext cx="382200" cy="354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>
            <a:spLocks noGrp="1"/>
          </p:cNvSpPr>
          <p:nvPr>
            <p:ph type="ctrTitle"/>
          </p:nvPr>
        </p:nvSpPr>
        <p:spPr>
          <a:xfrm>
            <a:off x="326500" y="910850"/>
            <a:ext cx="86493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Hasil Serupa -&gt; Tinjauan Proyek Containder</a:t>
            </a:r>
            <a:endParaRPr sz="2800" dirty="0"/>
          </a:p>
        </p:txBody>
      </p:sp>
      <p:pic>
        <p:nvPicPr>
          <p:cNvPr id="177" name="Google Shape;177;p20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0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0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0"/>
          <p:cNvSpPr/>
          <p:nvPr/>
        </p:nvSpPr>
        <p:spPr>
          <a:xfrm>
            <a:off x="1794226" y="1963425"/>
            <a:ext cx="2349300" cy="2937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Fokus pada Volume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3" name="Google Shape;183;p20"/>
          <p:cNvSpPr txBox="1"/>
          <p:nvPr/>
        </p:nvSpPr>
        <p:spPr>
          <a:xfrm flipH="1">
            <a:off x="1794198" y="2058851"/>
            <a:ext cx="68268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Containder hanya menginput foto tumpukan sampah untuk mencatat total volume.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84" name="Google Shape;184;p20"/>
          <p:cNvSpPr/>
          <p:nvPr/>
        </p:nvSpPr>
        <p:spPr>
          <a:xfrm>
            <a:off x="1340348" y="1933150"/>
            <a:ext cx="382200" cy="354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5" name="Google Shape;185;p20"/>
          <p:cNvSpPr txBox="1"/>
          <p:nvPr/>
        </p:nvSpPr>
        <p:spPr>
          <a:xfrm flipH="1">
            <a:off x="1794100" y="2769963"/>
            <a:ext cx="68268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Tidak ada klasifikasi jenis sampah (organik, anorganik, B3) sehingga menyulitkan evaluasi efisiensi.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86" name="Google Shape;186;p20"/>
          <p:cNvSpPr/>
          <p:nvPr/>
        </p:nvSpPr>
        <p:spPr>
          <a:xfrm>
            <a:off x="1794132" y="2660450"/>
            <a:ext cx="3269400" cy="2937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b="1" dirty="0">
                <a:solidFill>
                  <a:schemeClr val="dk1"/>
                </a:solidFill>
              </a:rPr>
              <a:t>Data Kurang Detail</a:t>
            </a:r>
            <a:endParaRPr sz="1500" dirty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7" name="Google Shape;187;p20"/>
          <p:cNvSpPr/>
          <p:nvPr/>
        </p:nvSpPr>
        <p:spPr>
          <a:xfrm>
            <a:off x="1340348" y="2582170"/>
            <a:ext cx="382200" cy="354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8" name="Google Shape;188;p20"/>
          <p:cNvSpPr txBox="1"/>
          <p:nvPr/>
        </p:nvSpPr>
        <p:spPr>
          <a:xfrm flipH="1">
            <a:off x="1794050" y="3604810"/>
            <a:ext cx="60096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Pengolahan foto tanpa AI, tidak ada otomatisasi penyortiran.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89" name="Google Shape;189;p20"/>
          <p:cNvSpPr/>
          <p:nvPr/>
        </p:nvSpPr>
        <p:spPr>
          <a:xfrm>
            <a:off x="1794121" y="3517900"/>
            <a:ext cx="4434900" cy="2937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Klasifikasi Manual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0" name="Google Shape;190;p20"/>
          <p:cNvSpPr/>
          <p:nvPr/>
        </p:nvSpPr>
        <p:spPr>
          <a:xfrm>
            <a:off x="1340348" y="3439602"/>
            <a:ext cx="382200" cy="354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91" name="Google Shape;191;p20"/>
          <p:cNvSpPr txBox="1"/>
          <p:nvPr/>
        </p:nvSpPr>
        <p:spPr>
          <a:xfrm flipH="1">
            <a:off x="1794075" y="4280424"/>
            <a:ext cx="70884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Perhitungan dana berdasarkan input pengguna, rawan kesalahan estimasi volume.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92" name="Google Shape;192;p20"/>
          <p:cNvSpPr/>
          <p:nvPr/>
        </p:nvSpPr>
        <p:spPr>
          <a:xfrm>
            <a:off x="1794121" y="4182225"/>
            <a:ext cx="4434900" cy="2937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Validasi Rentan Error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3" name="Google Shape;193;p20"/>
          <p:cNvSpPr/>
          <p:nvPr/>
        </p:nvSpPr>
        <p:spPr>
          <a:xfrm>
            <a:off x="1340348" y="4103927"/>
            <a:ext cx="382200" cy="354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>
            <a:spLocks noGrp="1"/>
          </p:cNvSpPr>
          <p:nvPr>
            <p:ph type="ctrTitle"/>
          </p:nvPr>
        </p:nvSpPr>
        <p:spPr>
          <a:xfrm>
            <a:off x="326500" y="910850"/>
            <a:ext cx="7643100" cy="8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Implementasi &amp; Peningkatan EcoSortAI </a:t>
            </a:r>
            <a:endParaRPr sz="2800" dirty="0"/>
          </a:p>
        </p:txBody>
      </p:sp>
      <p:sp>
        <p:nvSpPr>
          <p:cNvPr id="199" name="Google Shape;199;p21"/>
          <p:cNvSpPr txBox="1">
            <a:spLocks noGrp="1"/>
          </p:cNvSpPr>
          <p:nvPr>
            <p:ph type="subTitle" idx="1"/>
          </p:nvPr>
        </p:nvSpPr>
        <p:spPr>
          <a:xfrm>
            <a:off x="326500" y="1809900"/>
            <a:ext cx="7846656" cy="29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300"/>
              <a:buFont typeface="Montserrat SemiBold"/>
              <a:buChar char="●"/>
            </a:pP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VGG16 dengan </a:t>
            </a:r>
            <a:r>
              <a:rPr lang="en" sz="1400" i="1" dirty="0">
                <a:latin typeface="Montserrat SemiBold"/>
                <a:ea typeface="Montserrat SemiBold"/>
                <a:cs typeface="Montserrat SemiBold"/>
                <a:sym typeface="Montserrat SemiBold"/>
              </a:rPr>
              <a:t>Transfer Learning</a:t>
            </a: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: Menggunakan arsitektur VGG16 dengan bobot </a:t>
            </a:r>
            <a:r>
              <a:rPr lang="en" sz="1400" i="1" dirty="0">
                <a:latin typeface="Montserrat SemiBold"/>
                <a:ea typeface="Montserrat SemiBold"/>
                <a:cs typeface="Montserrat SemiBold"/>
                <a:sym typeface="Montserrat SemiBold"/>
              </a:rPr>
              <a:t>pre-trained</a:t>
            </a: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 (</a:t>
            </a:r>
            <a:r>
              <a:rPr lang="en" sz="1400" i="1" dirty="0">
                <a:latin typeface="Montserrat SemiBold"/>
                <a:ea typeface="Montserrat SemiBold"/>
                <a:cs typeface="Montserrat SemiBold"/>
                <a:sym typeface="Montserrat SemiBold"/>
              </a:rPr>
              <a:t>ImageNet</a:t>
            </a: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) sebagai dasar pengenalan citra.</a:t>
            </a:r>
            <a:endParaRPr sz="14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SemiBold"/>
              <a:buChar char="●"/>
            </a:pP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Augmentasi Data: Teknik seperti rotasi, </a:t>
            </a:r>
            <a:r>
              <a:rPr lang="en" sz="1400" i="1" dirty="0">
                <a:latin typeface="Montserrat SemiBold"/>
                <a:ea typeface="Montserrat SemiBold"/>
                <a:cs typeface="Montserrat SemiBold"/>
                <a:sym typeface="Montserrat SemiBold"/>
              </a:rPr>
              <a:t>zoom</a:t>
            </a: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, dan </a:t>
            </a:r>
            <a:r>
              <a:rPr lang="en" sz="1400" i="1" dirty="0">
                <a:latin typeface="Montserrat SemiBold"/>
                <a:ea typeface="Montserrat SemiBold"/>
                <a:cs typeface="Montserrat SemiBold"/>
                <a:sym typeface="Montserrat SemiBold"/>
              </a:rPr>
              <a:t>flipping</a:t>
            </a: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 diterapkan untuk perbanyak data, cegah </a:t>
            </a:r>
            <a:r>
              <a:rPr lang="en" sz="1400" i="1" dirty="0">
                <a:latin typeface="Montserrat SemiBold"/>
                <a:ea typeface="Montserrat SemiBold"/>
                <a:cs typeface="Montserrat SemiBold"/>
                <a:sym typeface="Montserrat SemiBold"/>
              </a:rPr>
              <a:t>overfitting</a:t>
            </a: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, dan tingkatkan generalisasi model.</a:t>
            </a:r>
            <a:endParaRPr sz="14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SemiBold"/>
              <a:buChar char="●"/>
            </a:pPr>
            <a:r>
              <a:rPr lang="en" sz="1400" i="1" dirty="0">
                <a:latin typeface="Montserrat SemiBold"/>
                <a:ea typeface="Montserrat SemiBold"/>
                <a:cs typeface="Montserrat SemiBold"/>
                <a:sym typeface="Montserrat SemiBold"/>
              </a:rPr>
              <a:t>Fine-Tuning</a:t>
            </a: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 Model: Lapisan atas VGG16 dilatih ulang (</a:t>
            </a:r>
            <a:r>
              <a:rPr lang="en" sz="1400" i="1" dirty="0">
                <a:latin typeface="Montserrat SemiBold"/>
                <a:ea typeface="Montserrat SemiBold"/>
                <a:cs typeface="Montserrat SemiBold"/>
                <a:sym typeface="Montserrat SemiBold"/>
              </a:rPr>
              <a:t>fine-tuning</a:t>
            </a: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) agar model spesifik mengenali ciri sampah pada dataset.</a:t>
            </a:r>
            <a:endParaRPr sz="14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SemiBold"/>
              <a:buChar char="●"/>
            </a:pP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Optimalisasi Lanjutan: </a:t>
            </a:r>
            <a:r>
              <a:rPr lang="en" sz="1400" i="1" dirty="0">
                <a:latin typeface="Montserrat SemiBold"/>
                <a:ea typeface="Montserrat SemiBold"/>
                <a:cs typeface="Montserrat SemiBold"/>
                <a:sym typeface="Montserrat SemiBold"/>
              </a:rPr>
              <a:t>Learning rate</a:t>
            </a: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 dioptimalkan dan </a:t>
            </a:r>
            <a:r>
              <a:rPr lang="en" sz="1400" i="1" dirty="0">
                <a:latin typeface="Montserrat SemiBold"/>
                <a:ea typeface="Montserrat SemiBold"/>
                <a:cs typeface="Montserrat SemiBold"/>
                <a:sym typeface="Montserrat SemiBold"/>
              </a:rPr>
              <a:t>dropout</a:t>
            </a:r>
            <a:r>
              <a:rPr lang="en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 digunakan untuk regulasi model yang lebih baik.</a:t>
            </a:r>
            <a:endParaRPr sz="14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200" name="Google Shape;200;p21" title="dicoding 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68" y="328752"/>
            <a:ext cx="659656" cy="1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1" title="Logo-Lintasarta-n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284" y="164923"/>
            <a:ext cx="972929" cy="4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1" title="nvidia-wordmark-932b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7713" y="8125"/>
            <a:ext cx="807735" cy="80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1" title="ai-merdek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675" y="289412"/>
            <a:ext cx="1328075" cy="2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1" title="image_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500" y="259725"/>
            <a:ext cx="1474807" cy="27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imeline Infographics by Slidesgo">
  <a:themeElements>
    <a:clrScheme name="Simple Light">
      <a:dk1>
        <a:srgbClr val="000000"/>
      </a:dk1>
      <a:lt1>
        <a:srgbClr val="FFFFFF"/>
      </a:lt1>
      <a:dk2>
        <a:srgbClr val="2E2E2E"/>
      </a:dk2>
      <a:lt2>
        <a:srgbClr val="F2F2F2"/>
      </a:lt2>
      <a:accent1>
        <a:srgbClr val="FED6A7"/>
      </a:accent1>
      <a:accent2>
        <a:srgbClr val="A2EAE9"/>
      </a:accent2>
      <a:accent3>
        <a:srgbClr val="B2AEFD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1165</Words>
  <Application>Microsoft Office PowerPoint</Application>
  <PresentationFormat>On-screen Show (16:9)</PresentationFormat>
  <Paragraphs>190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Arial</vt:lpstr>
      <vt:lpstr>Roboto ExtraBold</vt:lpstr>
      <vt:lpstr>Montserrat Medium</vt:lpstr>
      <vt:lpstr>Montserrat</vt:lpstr>
      <vt:lpstr>Roboto Black</vt:lpstr>
      <vt:lpstr>Merriweather</vt:lpstr>
      <vt:lpstr>Montserrat SemiBold</vt:lpstr>
      <vt:lpstr>Roboto</vt:lpstr>
      <vt:lpstr>Merriweather ExtraBold</vt:lpstr>
      <vt:lpstr>Times New Roman</vt:lpstr>
      <vt:lpstr>Merriweather SemiBold</vt:lpstr>
      <vt:lpstr>Timeline Infographics by Slidesgo</vt:lpstr>
      <vt:lpstr>EcoSortAI</vt:lpstr>
      <vt:lpstr>Anggota Tim</vt:lpstr>
      <vt:lpstr>Latar Belakang</vt:lpstr>
      <vt:lpstr>Kendala Saat Ini</vt:lpstr>
      <vt:lpstr>Solusi yang Diajukan</vt:lpstr>
      <vt:lpstr>Alasan Memilih Tema ini</vt:lpstr>
      <vt:lpstr>Permasalahan yang Dihadapi</vt:lpstr>
      <vt:lpstr>Hasil Serupa -&gt; Tinjauan Proyek Containder</vt:lpstr>
      <vt:lpstr>Implementasi &amp; Peningkatan EcoSortAI </vt:lpstr>
      <vt:lpstr>Keterangan Alur Kerja </vt:lpstr>
      <vt:lpstr>Hasil Evaluasi</vt:lpstr>
      <vt:lpstr>Dokumentasi</vt:lpstr>
      <vt:lpstr>Rencana Pengembangan Proyek</vt:lpstr>
      <vt:lpstr>Anggaran &amp; Sumber Daya</vt:lpstr>
      <vt:lpstr>PowerPoint Presentation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TB. ULFAH NUR SYA'BANIAH</cp:lastModifiedBy>
  <cp:revision>3</cp:revision>
  <dcterms:modified xsi:type="dcterms:W3CDTF">2025-06-13T03:17:37Z</dcterms:modified>
</cp:coreProperties>
</file>